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1" r:id="rId4"/>
    <p:sldMasterId id="214748367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</p:sldIdLst>
  <p:sldSz cy="5143500" cx="9144000"/>
  <p:notesSz cx="6858000" cy="9144000"/>
  <p:embeddedFontLst>
    <p:embeddedFont>
      <p:font typeface="Belleza"/>
      <p:regular r:id="rId77"/>
    </p:embeddedFont>
    <p:embeddedFont>
      <p:font typeface="Assistant"/>
      <p:bold r:id="rId7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31" Type="http://schemas.openxmlformats.org/officeDocument/2006/relationships/slide" Target="slides/slide25.xml"/><Relationship Id="rId75" Type="http://schemas.openxmlformats.org/officeDocument/2006/relationships/slide" Target="slides/slide69.xml"/><Relationship Id="rId30" Type="http://schemas.openxmlformats.org/officeDocument/2006/relationships/slide" Target="slides/slide24.xml"/><Relationship Id="rId74" Type="http://schemas.openxmlformats.org/officeDocument/2006/relationships/slide" Target="slides/slide68.xml"/><Relationship Id="rId33" Type="http://schemas.openxmlformats.org/officeDocument/2006/relationships/slide" Target="slides/slide27.xml"/><Relationship Id="rId77" Type="http://schemas.openxmlformats.org/officeDocument/2006/relationships/font" Target="fonts/Belleza-regular.fntdata"/><Relationship Id="rId32" Type="http://schemas.openxmlformats.org/officeDocument/2006/relationships/slide" Target="slides/slide26.xml"/><Relationship Id="rId76" Type="http://schemas.openxmlformats.org/officeDocument/2006/relationships/slide" Target="slides/slide70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78" Type="http://schemas.openxmlformats.org/officeDocument/2006/relationships/font" Target="fonts/Assistant-bold.fntdata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slide" Target="slides/slide60.xml"/><Relationship Id="rId21" Type="http://schemas.openxmlformats.org/officeDocument/2006/relationships/slide" Target="slides/slide15.xml"/><Relationship Id="rId65" Type="http://schemas.openxmlformats.org/officeDocument/2006/relationships/slide" Target="slides/slide59.xml"/><Relationship Id="rId24" Type="http://schemas.openxmlformats.org/officeDocument/2006/relationships/slide" Target="slides/slide18.xml"/><Relationship Id="rId68" Type="http://schemas.openxmlformats.org/officeDocument/2006/relationships/slide" Target="slides/slide62.xml"/><Relationship Id="rId23" Type="http://schemas.openxmlformats.org/officeDocument/2006/relationships/slide" Target="slides/slide17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slide" Target="slides/slide6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7edca90fe2_3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g17edca90fe2_3_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6f3f8d6982_1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g36f3f8d6982_1_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6f3f8d6982_1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g36f3f8d6982_1_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6f3f8d6982_1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g36f3f8d6982_1_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73003b14a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g373003b14a4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6f3f8d6982_1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g36f3f8d6982_1_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6f3f8d6982_1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g36f3f8d6982_1_1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6f3f8d6982_1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g36f3f8d6982_1_8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6f3f8d6982_1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g36f3f8d6982_1_9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6f3f8d6982_1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g36f3f8d6982_1_9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6f3f8d6982_1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g36f3f8d6982_1_1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7edca90fe2_7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g17edca90fe2_7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6410be89a9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g36410be89a9_0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294f83fe2e9_2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g294f83fe2e9_2_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2904acb4477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g2904acb4477_0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373003b14a4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g373003b14a4_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73003b14a4_1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g373003b14a4_1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73003b14a4_1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g373003b14a4_1_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6f3f8d6982_1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g36f3f8d6982_1_1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373003b14a4_1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g373003b14a4_1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36410be89a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g36410be89a9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2904acb4477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g2904acb4477_0_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76ca5cf970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g376ca5cf970_0_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373003b14a4_1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g373003b14a4_1_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36410be89a9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g36410be89a9_0_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373003b14a4_1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" name="Google Shape;472;g373003b14a4_1_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373003b14a4_1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g373003b14a4_1_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373003b14a4_1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g373003b14a4_1_5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36410be89a9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g36410be89a9_0_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2904acb4477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endParaRPr/>
          </a:p>
        </p:txBody>
      </p:sp>
      <p:sp>
        <p:nvSpPr>
          <p:cNvPr id="509" name="Google Shape;509;g2904acb4477_0_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373003b14a4_1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g373003b14a4_1_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3642f71e10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g3642f71e10a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73003b14a4_1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g373003b14a4_1_7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6f3f8d6982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36f3f8d6982_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373003b14a4_1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g373003b14a4_1_7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3646e0b8e7e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" name="Google Shape;553;g3646e0b8e7e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3646e0b8e7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g3646e0b8e7e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3646e0b8e7e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g3646e0b8e7e_0_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2904acb4477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2" name="Google Shape;582;g2904acb4477_0_3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3733b4cefe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" name="Google Shape;594;g3733b4cefe0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3646e0b8e7e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g3646e0b8e7e_0_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3646e0b8e7e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g3646e0b8e7e_0_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3733b4cefe0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8" name="Google Shape;618;g3733b4cefe0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3733b4cefe0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" name="Google Shape;626;g3733b4cefe0_0_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6f3f8d6982_1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g36f3f8d6982_1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3733b4cefe0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4" name="Google Shape;634;g3733b4cefe0_0_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3646e0b8e7e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2" name="Google Shape;642;g3646e0b8e7e_0_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373003b14a4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g373003b14a4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3733b4cefe0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g3733b4cefe0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36475e74dab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" name="Google Shape;675;g36475e74dab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g36475e74da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g36475e74dab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g3733b4cefe0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g3733b4cefe0_0_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g3733b4cefe0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0" name="Google Shape;700;g3733b4cefe0_0_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g36475e74dab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8" name="Google Shape;708;g36475e74dab_0_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g36475e74dab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" name="Google Shape;716;g36475e74dab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7edca90fe2_3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Kris </a:t>
            </a:r>
            <a:endParaRPr/>
          </a:p>
        </p:txBody>
      </p:sp>
      <p:sp>
        <p:nvSpPr>
          <p:cNvPr id="210" name="Google Shape;210;g17edca90fe2_3_9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g373003b14a4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9" name="Google Shape;729;g373003b14a4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g3733b4cefe0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1" name="Google Shape;741;g3733b4cefe0_0_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g36475e74dab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g36475e74dab_0_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g3733b4cefe0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7" name="Google Shape;757;g3733b4cefe0_0_5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g3733b4cefe0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5" name="Google Shape;765;g3733b4cefe0_0_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3733b4cefe0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" name="Google Shape;773;g3733b4cefe0_0_7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g17edca90fe2_3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1" name="Google Shape;781;g17edca90fe2_3_1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376ca5cf97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4" name="Google Shape;794;g376ca5cf970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376ca5cf970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2" name="Google Shape;802;g376ca5cf970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g294f83fe2e9_2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0" name="Google Shape;810;g294f83fe2e9_2_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17edca90fe2_3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g17edca90fe2_3_1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g17edca90fe2_3_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3" name="Google Shape;823;g17edca90fe2_3_2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6f3f8d6982_1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g36f3f8d6982_1_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6f3f8d6982_1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g36f3f8d6982_1_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1154550" y="-125850"/>
            <a:ext cx="22629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2366100" y="1085919"/>
            <a:ext cx="29259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270600" y="95319"/>
            <a:ext cx="2925900" cy="30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" name="Google Shape;81;p13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2" name="Google Shape;82;p13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rtl="0">
              <a:spcBef>
                <a:spcPts val="300"/>
              </a:spcBef>
              <a:spcAft>
                <a:spcPts val="0"/>
              </a:spcAft>
              <a:buSzPts val="1600"/>
              <a:buChar char="•"/>
              <a:defRPr/>
            </a:lvl1pPr>
            <a:lvl2pPr indent="-317500" lvl="1" marL="914400" rtl="0">
              <a:spcBef>
                <a:spcPts val="300"/>
              </a:spcBef>
              <a:spcAft>
                <a:spcPts val="0"/>
              </a:spcAft>
              <a:buSzPts val="1400"/>
              <a:buChar char="–"/>
              <a:defRPr/>
            </a:lvl2pPr>
            <a:lvl3pPr indent="-304800" lvl="2" marL="1371600" rtl="0">
              <a:spcBef>
                <a:spcPts val="200"/>
              </a:spcBef>
              <a:spcAft>
                <a:spcPts val="0"/>
              </a:spcAft>
              <a:buSzPts val="1200"/>
              <a:buChar char="•"/>
              <a:defRPr/>
            </a:lvl3pPr>
            <a:lvl4pPr indent="-292100" lvl="3" marL="1828800" rtl="0">
              <a:spcBef>
                <a:spcPts val="200"/>
              </a:spcBef>
              <a:spcAft>
                <a:spcPts val="0"/>
              </a:spcAft>
              <a:buSzPts val="1000"/>
              <a:buChar char="–"/>
              <a:defRPr/>
            </a:lvl4pPr>
            <a:lvl5pPr indent="-292100" lvl="4" marL="2286000" rtl="0">
              <a:spcBef>
                <a:spcPts val="200"/>
              </a:spcBef>
              <a:spcAft>
                <a:spcPts val="0"/>
              </a:spcAft>
              <a:buSzPts val="1000"/>
              <a:buChar char="»"/>
              <a:defRPr/>
            </a:lvl5pPr>
            <a:lvl6pPr indent="-292100" lvl="5" marL="2743200" rtl="0">
              <a:spcBef>
                <a:spcPts val="200"/>
              </a:spcBef>
              <a:spcAft>
                <a:spcPts val="0"/>
              </a:spcAft>
              <a:buSzPts val="1000"/>
              <a:buChar char="•"/>
              <a:defRPr/>
            </a:lvl6pPr>
            <a:lvl7pPr indent="-292100" lvl="6" marL="3200400" rtl="0">
              <a:spcBef>
                <a:spcPts val="200"/>
              </a:spcBef>
              <a:spcAft>
                <a:spcPts val="0"/>
              </a:spcAft>
              <a:buSzPts val="1000"/>
              <a:buChar char="•"/>
              <a:defRPr/>
            </a:lvl7pPr>
            <a:lvl8pPr indent="-292100" lvl="7" marL="3657600" rtl="0">
              <a:spcBef>
                <a:spcPts val="200"/>
              </a:spcBef>
              <a:spcAft>
                <a:spcPts val="0"/>
              </a:spcAft>
              <a:buSzPts val="1000"/>
              <a:buChar char="•"/>
              <a:defRPr/>
            </a:lvl8pPr>
            <a:lvl9pPr indent="-292100" lvl="8" marL="4114800" rtl="0">
              <a:spcBef>
                <a:spcPts val="200"/>
              </a:spcBef>
              <a:spcAft>
                <a:spcPts val="0"/>
              </a:spcAft>
              <a:buSzPts val="1000"/>
              <a:buChar char="•"/>
              <a:defRPr/>
            </a:lvl9pPr>
          </a:lstStyle>
          <a:p/>
        </p:txBody>
      </p:sp>
      <p:sp>
        <p:nvSpPr>
          <p:cNvPr id="84" name="Google Shape;84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3" name="Google Shape;93;p15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4" name="Google Shape;94;p15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6"/>
          <p:cNvSpPr txBox="1"/>
          <p:nvPr>
            <p:ph type="ctrTitle"/>
          </p:nvPr>
        </p:nvSpPr>
        <p:spPr>
          <a:xfrm>
            <a:off x="342900" y="1065213"/>
            <a:ext cx="3886200" cy="73501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7" name="Google Shape;97;p16"/>
          <p:cNvSpPr txBox="1"/>
          <p:nvPr>
            <p:ph idx="1" type="subTitle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8" name="Google Shape;98;p16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9" name="Google Shape;99;p16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0" name="Google Shape;100;p16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7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3" name="Google Shape;103;p17"/>
          <p:cNvSpPr txBox="1"/>
          <p:nvPr>
            <p:ph idx="1" type="body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04" name="Google Shape;104;p17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5" name="Google Shape;105;p17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6" name="Google Shape;106;p17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8"/>
          <p:cNvSpPr txBox="1"/>
          <p:nvPr>
            <p:ph type="title"/>
          </p:nvPr>
        </p:nvSpPr>
        <p:spPr>
          <a:xfrm>
            <a:off x="361156" y="2203450"/>
            <a:ext cx="3886200" cy="681038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 cap="none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9" name="Google Shape;109;p18"/>
          <p:cNvSpPr txBox="1"/>
          <p:nvPr>
            <p:ph idx="1" type="body"/>
          </p:nvPr>
        </p:nvSpPr>
        <p:spPr>
          <a:xfrm>
            <a:off x="361156" y="1453357"/>
            <a:ext cx="3886200" cy="750094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0" name="Google Shape;110;p18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1" name="Google Shape;111;p18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2" name="Google Shape;112;p18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5" name="Google Shape;115;p19"/>
          <p:cNvSpPr txBox="1"/>
          <p:nvPr>
            <p:ph idx="1" type="body"/>
          </p:nvPr>
        </p:nvSpPr>
        <p:spPr>
          <a:xfrm>
            <a:off x="228600" y="800100"/>
            <a:ext cx="20193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116" name="Google Shape;116;p19"/>
          <p:cNvSpPr txBox="1"/>
          <p:nvPr>
            <p:ph idx="2" type="body"/>
          </p:nvPr>
        </p:nvSpPr>
        <p:spPr>
          <a:xfrm>
            <a:off x="2324100" y="800100"/>
            <a:ext cx="20193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117" name="Google Shape;117;p19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8" name="Google Shape;118;p19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9" name="Google Shape;119;p19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2" name="Google Shape;122;p20"/>
          <p:cNvSpPr txBox="1"/>
          <p:nvPr>
            <p:ph idx="1" type="body"/>
          </p:nvPr>
        </p:nvSpPr>
        <p:spPr>
          <a:xfrm>
            <a:off x="228600" y="767556"/>
            <a:ext cx="2020094" cy="319881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123" name="Google Shape;123;p20"/>
          <p:cNvSpPr txBox="1"/>
          <p:nvPr>
            <p:ph idx="2" type="body"/>
          </p:nvPr>
        </p:nvSpPr>
        <p:spPr>
          <a:xfrm>
            <a:off x="228600" y="1087438"/>
            <a:ext cx="2020094" cy="1975644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124" name="Google Shape;124;p20"/>
          <p:cNvSpPr txBox="1"/>
          <p:nvPr>
            <p:ph idx="3" type="body"/>
          </p:nvPr>
        </p:nvSpPr>
        <p:spPr>
          <a:xfrm>
            <a:off x="2322513" y="767556"/>
            <a:ext cx="2020888" cy="319881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125" name="Google Shape;125;p20"/>
          <p:cNvSpPr txBox="1"/>
          <p:nvPr>
            <p:ph idx="4" type="body"/>
          </p:nvPr>
        </p:nvSpPr>
        <p:spPr>
          <a:xfrm>
            <a:off x="2322513" y="1087438"/>
            <a:ext cx="2020888" cy="1975644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126" name="Google Shape;126;p20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7" name="Google Shape;127;p20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8" name="Google Shape;128;p20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1" name="Google Shape;131;p21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2" name="Google Shape;132;p21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3" name="Google Shape;133;p21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342900" y="1065213"/>
            <a:ext cx="38862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2"/>
          <p:cNvSpPr txBox="1"/>
          <p:nvPr>
            <p:ph type="title"/>
          </p:nvPr>
        </p:nvSpPr>
        <p:spPr>
          <a:xfrm>
            <a:off x="228600" y="136525"/>
            <a:ext cx="1504157" cy="581025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6" name="Google Shape;136;p22"/>
          <p:cNvSpPr txBox="1"/>
          <p:nvPr>
            <p:ph idx="1" type="body"/>
          </p:nvPr>
        </p:nvSpPr>
        <p:spPr>
          <a:xfrm>
            <a:off x="1787525" y="136525"/>
            <a:ext cx="2555875" cy="2926557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3048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137" name="Google Shape;137;p22"/>
          <p:cNvSpPr txBox="1"/>
          <p:nvPr>
            <p:ph idx="2" type="body"/>
          </p:nvPr>
        </p:nvSpPr>
        <p:spPr>
          <a:xfrm>
            <a:off x="228600" y="717550"/>
            <a:ext cx="1504157" cy="234553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38" name="Google Shape;138;p22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9" name="Google Shape;139;p22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0" name="Google Shape;140;p22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3"/>
          <p:cNvSpPr txBox="1"/>
          <p:nvPr>
            <p:ph type="title"/>
          </p:nvPr>
        </p:nvSpPr>
        <p:spPr>
          <a:xfrm>
            <a:off x="896144" y="2400300"/>
            <a:ext cx="2743200" cy="283369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3" name="Google Shape;143;p23"/>
          <p:cNvSpPr/>
          <p:nvPr>
            <p:ph idx="2" type="pic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144" name="Google Shape;144;p23"/>
          <p:cNvSpPr txBox="1"/>
          <p:nvPr>
            <p:ph idx="1" type="body"/>
          </p:nvPr>
        </p:nvSpPr>
        <p:spPr>
          <a:xfrm>
            <a:off x="896144" y="2683669"/>
            <a:ext cx="2743200" cy="402431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45" name="Google Shape;145;p23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6" name="Google Shape;146;p23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7" name="Google Shape;147;p23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4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50" name="Google Shape;150;p24"/>
          <p:cNvSpPr txBox="1"/>
          <p:nvPr>
            <p:ph idx="1" type="body"/>
          </p:nvPr>
        </p:nvSpPr>
        <p:spPr>
          <a:xfrm rot="5400000">
            <a:off x="1154509" y="-125809"/>
            <a:ext cx="2262982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51" name="Google Shape;151;p24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52" name="Google Shape;152;p24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53" name="Google Shape;153;p24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5"/>
          <p:cNvSpPr txBox="1"/>
          <p:nvPr>
            <p:ph type="title"/>
          </p:nvPr>
        </p:nvSpPr>
        <p:spPr>
          <a:xfrm rot="5400000">
            <a:off x="2366169" y="1085850"/>
            <a:ext cx="2925763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56" name="Google Shape;156;p25"/>
          <p:cNvSpPr txBox="1"/>
          <p:nvPr>
            <p:ph idx="1" type="body"/>
          </p:nvPr>
        </p:nvSpPr>
        <p:spPr>
          <a:xfrm rot="5400000">
            <a:off x="270669" y="95250"/>
            <a:ext cx="2925763" cy="30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57" name="Google Shape;157;p25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58" name="Google Shape;158;p25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59" name="Google Shape;159;p25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228600" y="800100"/>
            <a:ext cx="4114800" cy="22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361156" y="2203450"/>
            <a:ext cx="3886200" cy="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 cap="none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61156" y="1453357"/>
            <a:ext cx="3886200" cy="7500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228600" y="800100"/>
            <a:ext cx="2019300" cy="22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2324100" y="800100"/>
            <a:ext cx="2019300" cy="22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228600" y="767556"/>
            <a:ext cx="20202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228600" y="1087438"/>
            <a:ext cx="2020200" cy="19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2322513" y="767556"/>
            <a:ext cx="20208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2322513" y="1087438"/>
            <a:ext cx="2020800" cy="19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228600" y="136525"/>
            <a:ext cx="1504200" cy="581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1787525" y="136525"/>
            <a:ext cx="2556000" cy="29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3048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228600" y="717550"/>
            <a:ext cx="1504200" cy="23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96144" y="2400300"/>
            <a:ext cx="27432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96144" y="2683669"/>
            <a:ext cx="27432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28600" y="800100"/>
            <a:ext cx="4114800" cy="22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10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10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100" lvl="5" marL="2743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100" lvl="6" marL="3200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100" lvl="7" marL="3657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100" lvl="8" marL="4114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87" name="Google Shape;87;p14"/>
          <p:cNvSpPr txBox="1"/>
          <p:nvPr>
            <p:ph idx="1" type="body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10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10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100" lvl="5" marL="2743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100" lvl="6" marL="3200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100" lvl="7" marL="3657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100" lvl="8" marL="4114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p14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p14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Google Shape;90;p14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6.png"/><Relationship Id="rId6" Type="http://schemas.openxmlformats.org/officeDocument/2006/relationships/image" Target="../media/image5.png"/><Relationship Id="rId7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Relationship Id="rId6" Type="http://schemas.openxmlformats.org/officeDocument/2006/relationships/image" Target="../media/image1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Relationship Id="rId6" Type="http://schemas.openxmlformats.org/officeDocument/2006/relationships/image" Target="../media/image12.jpg"/><Relationship Id="rId7" Type="http://schemas.openxmlformats.org/officeDocument/2006/relationships/image" Target="../media/image2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Relationship Id="rId6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Relationship Id="rId6" Type="http://schemas.openxmlformats.org/officeDocument/2006/relationships/image" Target="../media/image2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Relationship Id="rId6" Type="http://schemas.openxmlformats.org/officeDocument/2006/relationships/image" Target="../media/image1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Relationship Id="rId6" Type="http://schemas.openxmlformats.org/officeDocument/2006/relationships/image" Target="../media/image1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Relationship Id="rId4" Type="http://schemas.openxmlformats.org/officeDocument/2006/relationships/image" Target="../media/image26.png"/><Relationship Id="rId5" Type="http://schemas.openxmlformats.org/officeDocument/2006/relationships/image" Target="../media/image11.png"/><Relationship Id="rId6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.png"/><Relationship Id="rId4" Type="http://schemas.openxmlformats.org/officeDocument/2006/relationships/image" Target="../media/image26.png"/><Relationship Id="rId5" Type="http://schemas.openxmlformats.org/officeDocument/2006/relationships/image" Target="../media/image11.png"/><Relationship Id="rId6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.png"/><Relationship Id="rId4" Type="http://schemas.openxmlformats.org/officeDocument/2006/relationships/image" Target="../media/image26.png"/><Relationship Id="rId5" Type="http://schemas.openxmlformats.org/officeDocument/2006/relationships/image" Target="../media/image11.png"/><Relationship Id="rId6" Type="http://schemas.openxmlformats.org/officeDocument/2006/relationships/image" Target="../media/image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.png"/><Relationship Id="rId4" Type="http://schemas.openxmlformats.org/officeDocument/2006/relationships/image" Target="../media/image26.png"/><Relationship Id="rId5" Type="http://schemas.openxmlformats.org/officeDocument/2006/relationships/image" Target="../media/image11.png"/><Relationship Id="rId6" Type="http://schemas.openxmlformats.org/officeDocument/2006/relationships/image" Target="../media/image4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.png"/><Relationship Id="rId4" Type="http://schemas.openxmlformats.org/officeDocument/2006/relationships/image" Target="../media/image26.png"/><Relationship Id="rId5" Type="http://schemas.openxmlformats.org/officeDocument/2006/relationships/image" Target="../media/image11.png"/><Relationship Id="rId6" Type="http://schemas.openxmlformats.org/officeDocument/2006/relationships/image" Target="../media/image4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4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1.png"/><Relationship Id="rId4" Type="http://schemas.openxmlformats.org/officeDocument/2006/relationships/image" Target="../media/image26.png"/><Relationship Id="rId5" Type="http://schemas.openxmlformats.org/officeDocument/2006/relationships/image" Target="../media/image11.png"/><Relationship Id="rId6" Type="http://schemas.openxmlformats.org/officeDocument/2006/relationships/image" Target="../media/image4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21.jpg"/><Relationship Id="rId4" Type="http://schemas.openxmlformats.org/officeDocument/2006/relationships/image" Target="../media/image19.png"/><Relationship Id="rId5" Type="http://schemas.openxmlformats.org/officeDocument/2006/relationships/image" Target="../media/image22.png"/><Relationship Id="rId6" Type="http://schemas.openxmlformats.org/officeDocument/2006/relationships/image" Target="../media/image24.png"/><Relationship Id="rId7" Type="http://schemas.openxmlformats.org/officeDocument/2006/relationships/image" Target="../media/image4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21.jpg"/><Relationship Id="rId4" Type="http://schemas.openxmlformats.org/officeDocument/2006/relationships/image" Target="../media/image19.png"/><Relationship Id="rId5" Type="http://schemas.openxmlformats.org/officeDocument/2006/relationships/image" Target="../media/image22.png"/><Relationship Id="rId6" Type="http://schemas.openxmlformats.org/officeDocument/2006/relationships/image" Target="../media/image24.png"/><Relationship Id="rId7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26.png"/><Relationship Id="rId5" Type="http://schemas.openxmlformats.org/officeDocument/2006/relationships/image" Target="../media/image11.png"/><Relationship Id="rId6" Type="http://schemas.openxmlformats.org/officeDocument/2006/relationships/image" Target="../media/image4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1.png"/><Relationship Id="rId4" Type="http://schemas.openxmlformats.org/officeDocument/2006/relationships/image" Target="../media/image25.png"/><Relationship Id="rId5" Type="http://schemas.openxmlformats.org/officeDocument/2006/relationships/image" Target="../media/image22.png"/><Relationship Id="rId6" Type="http://schemas.openxmlformats.org/officeDocument/2006/relationships/image" Target="../media/image5.png"/><Relationship Id="rId7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1391761">
            <a:off x="-2523197" y="983936"/>
            <a:ext cx="4633703" cy="6246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81067" y="-1974477"/>
            <a:ext cx="4484112" cy="43174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6" name="Google Shape;166;p26"/>
          <p:cNvGrpSpPr/>
          <p:nvPr/>
        </p:nvGrpSpPr>
        <p:grpSpPr>
          <a:xfrm>
            <a:off x="1632675" y="1030225"/>
            <a:ext cx="6480337" cy="3223126"/>
            <a:chOff x="-1135540" y="-2725623"/>
            <a:chExt cx="17280900" cy="8595000"/>
          </a:xfrm>
        </p:grpSpPr>
        <p:sp>
          <p:nvSpPr>
            <p:cNvPr id="167" name="Google Shape;167;p26"/>
            <p:cNvSpPr txBox="1"/>
            <p:nvPr/>
          </p:nvSpPr>
          <p:spPr>
            <a:xfrm>
              <a:off x="-1135540" y="-2725623"/>
              <a:ext cx="17280900" cy="859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" sz="3800">
                  <a:solidFill>
                    <a:srgbClr val="191919"/>
                  </a:solidFill>
                  <a:latin typeface="Belleza"/>
                  <a:ea typeface="Belleza"/>
                  <a:cs typeface="Belleza"/>
                  <a:sym typeface="Belleza"/>
                </a:rPr>
                <a:t>Utišaj svoj strah: Kako Anksioznost pretvoriti u Produktivnost</a:t>
              </a:r>
              <a:endParaRPr b="1" sz="38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endParaRPr>
            </a:p>
            <a:p>
              <a:pPr indent="0" lvl="0" marL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b="1" sz="40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endParaRPr>
            </a:p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0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endParaRPr>
            </a:p>
          </p:txBody>
        </p:sp>
        <p:sp>
          <p:nvSpPr>
            <p:cNvPr id="168" name="Google Shape;168;p26"/>
            <p:cNvSpPr txBox="1"/>
            <p:nvPr/>
          </p:nvSpPr>
          <p:spPr>
            <a:xfrm>
              <a:off x="67" y="2894612"/>
              <a:ext cx="13405200" cy="17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rgbClr val="191919"/>
                  </a:solidFill>
                  <a:latin typeface="Assistant"/>
                  <a:ea typeface="Assistant"/>
                  <a:cs typeface="Assistant"/>
                  <a:sym typeface="Assistant"/>
                </a:rPr>
                <a:t> Kristijan Pešić, master psiholog, Transakcioni psihoterapeut u superviziji</a:t>
              </a:r>
              <a:endParaRPr sz="1300"/>
            </a:p>
          </p:txBody>
        </p:sp>
      </p:grpSp>
      <p:pic>
        <p:nvPicPr>
          <p:cNvPr id="169" name="Google Shape;169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23123" y="1435833"/>
            <a:ext cx="1140857" cy="1098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99865" y="4008132"/>
            <a:ext cx="2317274" cy="198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5"/>
          <p:cNvSpPr txBox="1"/>
          <p:nvPr/>
        </p:nvSpPr>
        <p:spPr>
          <a:xfrm>
            <a:off x="1094024" y="703260"/>
            <a:ext cx="6728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rPr>
              <a:t>Kako izgleda</a:t>
            </a:r>
            <a:endParaRPr sz="700"/>
          </a:p>
        </p:txBody>
      </p:sp>
      <p:pic>
        <p:nvPicPr>
          <p:cNvPr id="258" name="Google Shape;258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274" y="107109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3165" y="570648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5"/>
          <p:cNvSpPr txBox="1"/>
          <p:nvPr/>
        </p:nvSpPr>
        <p:spPr>
          <a:xfrm>
            <a:off x="1456475" y="1647525"/>
            <a:ext cx="5660700" cy="21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191919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</p:txBody>
      </p:sp>
      <p:pic>
        <p:nvPicPr>
          <p:cNvPr id="262" name="Google Shape;262;p35" title="Floating paperplane.jpe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30950" y="1497900"/>
            <a:ext cx="3654250" cy="330555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5"/>
          <p:cNvSpPr/>
          <p:nvPr/>
        </p:nvSpPr>
        <p:spPr>
          <a:xfrm rot="10552566">
            <a:off x="5460352" y="2052553"/>
            <a:ext cx="95948" cy="535037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35"/>
          <p:cNvSpPr txBox="1"/>
          <p:nvPr/>
        </p:nvSpPr>
        <p:spPr>
          <a:xfrm>
            <a:off x="4923875" y="1744775"/>
            <a:ext cx="12657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Anksioznost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6"/>
          <p:cNvSpPr txBox="1"/>
          <p:nvPr/>
        </p:nvSpPr>
        <p:spPr>
          <a:xfrm>
            <a:off x="1094024" y="703260"/>
            <a:ext cx="6728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rPr>
              <a:t>Šta je anksioznost i zašto je osećamo</a:t>
            </a:r>
            <a:endParaRPr sz="700"/>
          </a:p>
        </p:txBody>
      </p:sp>
      <p:pic>
        <p:nvPicPr>
          <p:cNvPr id="270" name="Google Shape;270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274" y="107109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3165" y="570648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36"/>
          <p:cNvSpPr txBox="1"/>
          <p:nvPr/>
        </p:nvSpPr>
        <p:spPr>
          <a:xfrm>
            <a:off x="1456475" y="1647525"/>
            <a:ext cx="5660700" cy="21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191919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274" name="Google Shape;274;p36"/>
          <p:cNvSpPr/>
          <p:nvPr/>
        </p:nvSpPr>
        <p:spPr>
          <a:xfrm rot="10552566">
            <a:off x="5460352" y="2052553"/>
            <a:ext cx="95948" cy="535037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5" name="Google Shape;275;p36" title="artworks-uoKEWM7a2eNGaK6g-EMuRHQ-t500x500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67825" y="1548250"/>
            <a:ext cx="2438400" cy="250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6" title="Mountain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67425" y="1614050"/>
            <a:ext cx="2438400" cy="243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7"/>
          <p:cNvSpPr txBox="1"/>
          <p:nvPr/>
        </p:nvSpPr>
        <p:spPr>
          <a:xfrm>
            <a:off x="1094024" y="703260"/>
            <a:ext cx="6728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</p:txBody>
      </p:sp>
      <p:pic>
        <p:nvPicPr>
          <p:cNvPr id="282" name="Google Shape;282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274" y="107109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3165" y="570648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37"/>
          <p:cNvSpPr txBox="1"/>
          <p:nvPr/>
        </p:nvSpPr>
        <p:spPr>
          <a:xfrm>
            <a:off x="1456475" y="1647525"/>
            <a:ext cx="5660700" cy="21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191919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</p:txBody>
      </p:sp>
      <p:pic>
        <p:nvPicPr>
          <p:cNvPr id="286" name="Google Shape;286;p37" title="Controlling the future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70906" y="1425700"/>
            <a:ext cx="6887494" cy="329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8"/>
          <p:cNvSpPr txBox="1"/>
          <p:nvPr/>
        </p:nvSpPr>
        <p:spPr>
          <a:xfrm>
            <a:off x="1094024" y="703260"/>
            <a:ext cx="6728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</p:txBody>
      </p:sp>
      <p:pic>
        <p:nvPicPr>
          <p:cNvPr id="292" name="Google Shape;292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274" y="107109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3165" y="570648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38"/>
          <p:cNvSpPr txBox="1"/>
          <p:nvPr/>
        </p:nvSpPr>
        <p:spPr>
          <a:xfrm>
            <a:off x="1456475" y="1647525"/>
            <a:ext cx="5660700" cy="21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191919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</p:txBody>
      </p:sp>
      <p:pic>
        <p:nvPicPr>
          <p:cNvPr id="296" name="Google Shape;296;p38" title="Control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07775" y="810950"/>
            <a:ext cx="6598902" cy="3711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9"/>
          <p:cNvSpPr txBox="1"/>
          <p:nvPr/>
        </p:nvSpPr>
        <p:spPr>
          <a:xfrm>
            <a:off x="1094024" y="703260"/>
            <a:ext cx="6728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rPr>
              <a:t>Kako je osećamo</a:t>
            </a:r>
            <a:endParaRPr sz="700"/>
          </a:p>
        </p:txBody>
      </p:sp>
      <p:pic>
        <p:nvPicPr>
          <p:cNvPr id="302" name="Google Shape;302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274" y="107109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3165" y="570648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39"/>
          <p:cNvSpPr txBox="1"/>
          <p:nvPr/>
        </p:nvSpPr>
        <p:spPr>
          <a:xfrm>
            <a:off x="1442750" y="1765475"/>
            <a:ext cx="5660700" cy="28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Belleza"/>
              <a:buChar char="●"/>
            </a:pPr>
            <a:r>
              <a:rPr lang="en" sz="19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Telesno</a:t>
            </a:r>
            <a:endParaRPr sz="19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Belleza"/>
              <a:buChar char="●"/>
            </a:pPr>
            <a:r>
              <a:rPr lang="en" sz="19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Lupanje srca, ubrzano disanje</a:t>
            </a:r>
            <a:endParaRPr sz="19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Belleza"/>
              <a:buChar char="●"/>
            </a:pPr>
            <a:r>
              <a:rPr lang="en" sz="19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Grč u stomaku</a:t>
            </a:r>
            <a:endParaRPr sz="19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Belleza"/>
              <a:buChar char="●"/>
            </a:pPr>
            <a:r>
              <a:rPr lang="en" sz="19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Zujanje</a:t>
            </a:r>
            <a:endParaRPr sz="19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Belleza"/>
              <a:buChar char="●"/>
            </a:pPr>
            <a:r>
              <a:rPr lang="en" sz="19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Dezorijentisanost</a:t>
            </a:r>
            <a:endParaRPr sz="19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Belleza"/>
              <a:buChar char="●"/>
            </a:pPr>
            <a:r>
              <a:rPr lang="en" sz="19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Gušenje</a:t>
            </a:r>
            <a:endParaRPr sz="19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0" rtl="0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191919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40"/>
          <p:cNvSpPr txBox="1"/>
          <p:nvPr/>
        </p:nvSpPr>
        <p:spPr>
          <a:xfrm>
            <a:off x="1094024" y="703260"/>
            <a:ext cx="6728100" cy="9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rPr>
              <a:t>Šta je to u poslovnom okruženju što </a:t>
            </a:r>
            <a:endParaRPr sz="2800">
              <a:solidFill>
                <a:srgbClr val="191919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rPr>
              <a:t>izaziva anksioznost ?</a:t>
            </a:r>
            <a:endParaRPr sz="700"/>
          </a:p>
        </p:txBody>
      </p:sp>
      <p:pic>
        <p:nvPicPr>
          <p:cNvPr id="311" name="Google Shape;311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274" y="107109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3165" y="570648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40"/>
          <p:cNvSpPr txBox="1"/>
          <p:nvPr/>
        </p:nvSpPr>
        <p:spPr>
          <a:xfrm>
            <a:off x="1442750" y="2188050"/>
            <a:ext cx="5660700" cy="28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Belleza"/>
              <a:buChar char="●"/>
            </a:pPr>
            <a:r>
              <a:rPr lang="en" sz="19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Samo NOVO iskustvo</a:t>
            </a:r>
            <a:endParaRPr sz="19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Belleza"/>
              <a:buChar char="●"/>
            </a:pPr>
            <a:r>
              <a:rPr lang="en" sz="19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Nedostatak informacija, znanja, veština</a:t>
            </a:r>
            <a:endParaRPr sz="19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Belleza"/>
              <a:buChar char="●"/>
            </a:pPr>
            <a:r>
              <a:rPr lang="en" sz="19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Autoriteti</a:t>
            </a:r>
            <a:endParaRPr sz="19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Belleza"/>
              <a:buChar char="●"/>
            </a:pPr>
            <a:r>
              <a:rPr lang="en" sz="19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Nejasna očekivanja</a:t>
            </a:r>
            <a:endParaRPr sz="19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Belleza"/>
              <a:buChar char="●"/>
            </a:pPr>
            <a:r>
              <a:rPr lang="en" sz="19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Javni nastup</a:t>
            </a:r>
            <a:endParaRPr sz="19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0" rtl="0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191919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1"/>
          <p:cNvSpPr txBox="1"/>
          <p:nvPr/>
        </p:nvSpPr>
        <p:spPr>
          <a:xfrm>
            <a:off x="1094024" y="703260"/>
            <a:ext cx="6728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rPr>
              <a:t>Misli - Osećanja - Ponašanje</a:t>
            </a:r>
            <a:endParaRPr sz="700"/>
          </a:p>
        </p:txBody>
      </p:sp>
      <p:pic>
        <p:nvPicPr>
          <p:cNvPr id="320" name="Google Shape;320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274" y="107109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3165" y="570648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41" title="CBT+Model.jpe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93575" y="1286760"/>
            <a:ext cx="4056252" cy="37043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2"/>
          <p:cNvSpPr txBox="1"/>
          <p:nvPr/>
        </p:nvSpPr>
        <p:spPr>
          <a:xfrm>
            <a:off x="1094024" y="703260"/>
            <a:ext cx="6728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rPr>
              <a:t>              </a:t>
            </a:r>
            <a:r>
              <a:rPr lang="en" sz="28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rPr>
              <a:t>Misli - Osećanja - Ponašanje</a:t>
            </a:r>
            <a:endParaRPr sz="700"/>
          </a:p>
        </p:txBody>
      </p:sp>
      <p:pic>
        <p:nvPicPr>
          <p:cNvPr id="329" name="Google Shape;329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274" y="107109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3165" y="570648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42"/>
          <p:cNvSpPr txBox="1"/>
          <p:nvPr/>
        </p:nvSpPr>
        <p:spPr>
          <a:xfrm>
            <a:off x="2032175" y="1342475"/>
            <a:ext cx="5396100" cy="34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Interpretacija situacije kao pretnje</a:t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Anksioznost</a:t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   Telesni simptomi</a:t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   </a:t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  <p:sp>
        <p:nvSpPr>
          <p:cNvPr id="333" name="Google Shape;333;p42"/>
          <p:cNvSpPr/>
          <p:nvPr/>
        </p:nvSpPr>
        <p:spPr>
          <a:xfrm>
            <a:off x="4733375" y="1689925"/>
            <a:ext cx="137100" cy="6996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42"/>
          <p:cNvSpPr/>
          <p:nvPr/>
        </p:nvSpPr>
        <p:spPr>
          <a:xfrm>
            <a:off x="4733375" y="2756725"/>
            <a:ext cx="137100" cy="6996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42"/>
          <p:cNvSpPr/>
          <p:nvPr/>
        </p:nvSpPr>
        <p:spPr>
          <a:xfrm>
            <a:off x="4733375" y="3747325"/>
            <a:ext cx="137100" cy="6996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Google Shape;340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274" y="107109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3165" y="570648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43"/>
          <p:cNvSpPr txBox="1"/>
          <p:nvPr/>
        </p:nvSpPr>
        <p:spPr>
          <a:xfrm>
            <a:off x="2005500" y="496625"/>
            <a:ext cx="5396100" cy="433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Interpretacija naših telesnih simptoma kao pretnje</a:t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Veća anksioznost</a:t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Pokušaji kontrolisanja (izbegavanja)  koji ne uspevaju</a:t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Intenzivnijii telesni simptomi</a:t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Veća anksioznost</a:t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  <p:sp>
        <p:nvSpPr>
          <p:cNvPr id="344" name="Google Shape;344;p43"/>
          <p:cNvSpPr/>
          <p:nvPr/>
        </p:nvSpPr>
        <p:spPr>
          <a:xfrm>
            <a:off x="4733375" y="927925"/>
            <a:ext cx="137100" cy="6996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43"/>
          <p:cNvSpPr/>
          <p:nvPr/>
        </p:nvSpPr>
        <p:spPr>
          <a:xfrm>
            <a:off x="4733375" y="1918525"/>
            <a:ext cx="137100" cy="6996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43"/>
          <p:cNvSpPr/>
          <p:nvPr/>
        </p:nvSpPr>
        <p:spPr>
          <a:xfrm>
            <a:off x="4733375" y="2909125"/>
            <a:ext cx="137100" cy="6996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43"/>
          <p:cNvSpPr/>
          <p:nvPr/>
        </p:nvSpPr>
        <p:spPr>
          <a:xfrm>
            <a:off x="4733375" y="3899725"/>
            <a:ext cx="137100" cy="6996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44" title="Anxiety+Cycle.jpe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59350" y="457200"/>
            <a:ext cx="3463944" cy="432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7"/>
          <p:cNvSpPr txBox="1"/>
          <p:nvPr/>
        </p:nvSpPr>
        <p:spPr>
          <a:xfrm>
            <a:off x="1094024" y="855660"/>
            <a:ext cx="6728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</p:txBody>
      </p:sp>
      <p:pic>
        <p:nvPicPr>
          <p:cNvPr id="177" name="Google Shape;177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274" y="107109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3165" y="570648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7"/>
          <p:cNvSpPr txBox="1"/>
          <p:nvPr/>
        </p:nvSpPr>
        <p:spPr>
          <a:xfrm>
            <a:off x="3030888" y="963350"/>
            <a:ext cx="5660700" cy="438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Belleza"/>
              <a:buChar char="●"/>
            </a:pPr>
            <a:r>
              <a:rPr lang="en" sz="22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Za koga je kurs</a:t>
            </a:r>
            <a:endParaRPr sz="2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Belleza"/>
              <a:buChar char="●"/>
            </a:pPr>
            <a:r>
              <a:rPr lang="en" sz="22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Ideja kursa</a:t>
            </a:r>
            <a:endParaRPr sz="2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Belleza"/>
              <a:buChar char="●"/>
            </a:pPr>
            <a:r>
              <a:rPr lang="en" sz="22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Šta kurs nije</a:t>
            </a:r>
            <a:endParaRPr sz="2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Belleza"/>
              <a:buChar char="●"/>
            </a:pPr>
            <a:r>
              <a:rPr lang="en" sz="22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Moduli</a:t>
            </a:r>
            <a:endParaRPr sz="2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0" rtl="0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191919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45"/>
          <p:cNvSpPr txBox="1"/>
          <p:nvPr/>
        </p:nvSpPr>
        <p:spPr>
          <a:xfrm>
            <a:off x="2327450" y="819000"/>
            <a:ext cx="5280600" cy="39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lang="en" sz="16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Teško je podneti anksioznost</a:t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elleza"/>
              <a:buChar char="●"/>
            </a:pPr>
            <a:r>
              <a:rPr lang="en" sz="16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Anksioznost je znak da nam je nešto potrebno ili da nam je nešto previše</a:t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lang="en" sz="16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Overthinking koristimo da bismo našli </a:t>
            </a:r>
            <a:r>
              <a:rPr b="1" lang="en" sz="16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izlaz</a:t>
            </a:r>
            <a:r>
              <a:rPr lang="en" sz="16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 iz anksioznosti ali on takođe </a:t>
            </a:r>
            <a:r>
              <a:rPr b="1" lang="en" sz="16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stvara </a:t>
            </a:r>
            <a:r>
              <a:rPr lang="en" sz="16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anksioznost</a:t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elleza"/>
              <a:buChar char="●"/>
            </a:pPr>
            <a:r>
              <a:rPr lang="en" sz="16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Anticipiranje negativnih ishoda</a:t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elleza"/>
              <a:buChar char="●"/>
            </a:pPr>
            <a:r>
              <a:rPr lang="en" sz="16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Previše izlaza</a:t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elleza"/>
              <a:buChar char="●"/>
            </a:pPr>
            <a:r>
              <a:rPr lang="en" sz="16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Worst case scenario</a:t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" name="Google Shape;368;p46"/>
          <p:cNvGrpSpPr/>
          <p:nvPr/>
        </p:nvGrpSpPr>
        <p:grpSpPr>
          <a:xfrm>
            <a:off x="1228432" y="1819807"/>
            <a:ext cx="2431800" cy="1884375"/>
            <a:chOff x="0" y="1710283"/>
            <a:chExt cx="6484800" cy="5025000"/>
          </a:xfrm>
        </p:grpSpPr>
        <p:sp>
          <p:nvSpPr>
            <p:cNvPr id="369" name="Google Shape;369;p46"/>
            <p:cNvSpPr txBox="1"/>
            <p:nvPr/>
          </p:nvSpPr>
          <p:spPr>
            <a:xfrm>
              <a:off x="0" y="1710283"/>
              <a:ext cx="6484800" cy="502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rgbClr val="191919"/>
                  </a:solidFill>
                  <a:latin typeface="Belleza"/>
                  <a:ea typeface="Belleza"/>
                  <a:cs typeface="Belleza"/>
                  <a:sym typeface="Belleza"/>
                </a:rPr>
                <a:t>Nekoliko pitanja za tebe </a:t>
              </a:r>
              <a:endParaRPr sz="700"/>
            </a:p>
          </p:txBody>
        </p:sp>
        <p:sp>
          <p:nvSpPr>
            <p:cNvPr id="370" name="Google Shape;370;p46"/>
            <p:cNvSpPr txBox="1"/>
            <p:nvPr/>
          </p:nvSpPr>
          <p:spPr>
            <a:xfrm>
              <a:off x="0" y="6403614"/>
              <a:ext cx="59481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2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</p:grpSp>
      <p:pic>
        <p:nvPicPr>
          <p:cNvPr id="371" name="Google Shape;371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2586" y="626492"/>
            <a:ext cx="783825" cy="869201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46"/>
          <p:cNvSpPr txBox="1"/>
          <p:nvPr/>
        </p:nvSpPr>
        <p:spPr>
          <a:xfrm>
            <a:off x="5779898" y="1098200"/>
            <a:ext cx="2899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  <p:sp>
        <p:nvSpPr>
          <p:cNvPr id="373" name="Google Shape;373;p46"/>
          <p:cNvSpPr txBox="1"/>
          <p:nvPr/>
        </p:nvSpPr>
        <p:spPr>
          <a:xfrm>
            <a:off x="5779898" y="2239200"/>
            <a:ext cx="26349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191919"/>
                </a:solidFill>
                <a:latin typeface="Assistant"/>
                <a:ea typeface="Assistant"/>
                <a:cs typeface="Assistant"/>
                <a:sym typeface="Assistant"/>
              </a:rPr>
              <a:t> </a:t>
            </a:r>
            <a:endParaRPr sz="1700"/>
          </a:p>
        </p:txBody>
      </p:sp>
      <p:sp>
        <p:nvSpPr>
          <p:cNvPr id="374" name="Google Shape;374;p46"/>
          <p:cNvSpPr txBox="1"/>
          <p:nvPr/>
        </p:nvSpPr>
        <p:spPr>
          <a:xfrm>
            <a:off x="5779899" y="3086475"/>
            <a:ext cx="2634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  <p:pic>
        <p:nvPicPr>
          <p:cNvPr id="375" name="Google Shape;375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46"/>
          <p:cNvSpPr txBox="1"/>
          <p:nvPr/>
        </p:nvSpPr>
        <p:spPr>
          <a:xfrm>
            <a:off x="4020475" y="1098200"/>
            <a:ext cx="4812600" cy="46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rabicPeriod"/>
            </a:pP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 kojim situacijama ti doživljavaš anksioznost?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rabicPeriod"/>
            </a:pP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Kako izgleda i kako je osećaš?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rabicPeriod"/>
            </a:pP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Šta je to što procenjuješ da ne možeš prevazići?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rabicPeriod"/>
            </a:pP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 li ulaziš u overthinking i čemu te vodi?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rabicPeriod"/>
            </a:pP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 li je tvoje razmišljanje tada produktivno ili se samo vrtiš u krug?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rabicPeriod"/>
            </a:pP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Šta je to što radiš da bi pomogao sebi i koliko ti u stvari pomaže?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rabicPeriod"/>
            </a:pP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Šta ti je potrebno u tom trenutku?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2736" y="1203504"/>
            <a:ext cx="1850463" cy="2494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13748" y="1307639"/>
            <a:ext cx="1952730" cy="2632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1997968" y="1971283"/>
            <a:ext cx="1277873" cy="19687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4" name="Google Shape;384;p47"/>
          <p:cNvGrpSpPr/>
          <p:nvPr/>
        </p:nvGrpSpPr>
        <p:grpSpPr>
          <a:xfrm>
            <a:off x="4587319" y="1510385"/>
            <a:ext cx="3483900" cy="1884375"/>
            <a:chOff x="0" y="-19050"/>
            <a:chExt cx="9290400" cy="5025000"/>
          </a:xfrm>
        </p:grpSpPr>
        <p:sp>
          <p:nvSpPr>
            <p:cNvPr id="385" name="Google Shape;385;p47"/>
            <p:cNvSpPr txBox="1"/>
            <p:nvPr/>
          </p:nvSpPr>
          <p:spPr>
            <a:xfrm>
              <a:off x="0" y="-19050"/>
              <a:ext cx="9290400" cy="502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rgbClr val="191919"/>
                  </a:solidFill>
                  <a:latin typeface="Belleza"/>
                  <a:ea typeface="Belleza"/>
                  <a:cs typeface="Belleza"/>
                  <a:sym typeface="Belleza"/>
                </a:rPr>
                <a:t>II Modul: </a:t>
              </a:r>
              <a:endParaRPr sz="36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endParaRPr>
            </a:p>
            <a:p>
              <a:pPr indent="0" lvl="0" marL="0" marR="0" rtl="0" algn="l">
                <a:lnSpc>
                  <a:spcPct val="1200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rgbClr val="191919"/>
                  </a:solidFill>
                  <a:latin typeface="Belleza"/>
                  <a:ea typeface="Belleza"/>
                  <a:cs typeface="Belleza"/>
                  <a:sym typeface="Belleza"/>
                </a:rPr>
                <a:t>Tehnike disanja i relaksacije</a:t>
              </a:r>
              <a:endParaRPr sz="700"/>
            </a:p>
          </p:txBody>
        </p:sp>
        <p:sp>
          <p:nvSpPr>
            <p:cNvPr id="386" name="Google Shape;386;p47"/>
            <p:cNvSpPr txBox="1"/>
            <p:nvPr/>
          </p:nvSpPr>
          <p:spPr>
            <a:xfrm>
              <a:off x="0" y="3519998"/>
              <a:ext cx="82569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  <p:sp>
          <p:nvSpPr>
            <p:cNvPr id="387" name="Google Shape;387;p47"/>
            <p:cNvSpPr txBox="1"/>
            <p:nvPr/>
          </p:nvSpPr>
          <p:spPr>
            <a:xfrm>
              <a:off x="0" y="4397675"/>
              <a:ext cx="82569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</p:grpSp>
      <p:pic>
        <p:nvPicPr>
          <p:cNvPr id="388" name="Google Shape;388;p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Google Shape;393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48"/>
          <p:cNvSpPr txBox="1"/>
          <p:nvPr/>
        </p:nvSpPr>
        <p:spPr>
          <a:xfrm>
            <a:off x="2327450" y="1165800"/>
            <a:ext cx="5280600" cy="39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Kako dišemo kada smo anksiozni?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Kako nam pomažu tehnike disanja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Umiri telo, umirićeš um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Vežbom navikavamo svoj nervni sistem da reaguje drugačije u stresnim situacijama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2 tehnike za regulaciju anksioznosti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Google Shape;401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49"/>
          <p:cNvSpPr txBox="1"/>
          <p:nvPr/>
        </p:nvSpPr>
        <p:spPr>
          <a:xfrm>
            <a:off x="2327450" y="483050"/>
            <a:ext cx="5280600" cy="46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Tehnika disanja 5 - 5 - 10</a:t>
            </a:r>
            <a:endParaRPr b="1"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Udahnemo kroz nos i brojimo do 5 (ispunimo pluća vazduhom)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Zadržimo vazduh i brojimo do 5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Polako izdišemo kroz usta i brojimo do 10 (ili dok ne izbacimo sav vazduh iz pluća)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Ovakvim disanjem uspostavljamo balans kiseonika i uglen dioskida u telu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50"/>
          <p:cNvSpPr txBox="1"/>
          <p:nvPr/>
        </p:nvSpPr>
        <p:spPr>
          <a:xfrm>
            <a:off x="2344000" y="631900"/>
            <a:ext cx="5280600" cy="47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Tehnika uzemljenja (grounding)</a:t>
            </a:r>
            <a:endParaRPr b="1" sz="19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Belleza"/>
              <a:buChar char="●"/>
            </a:pPr>
            <a:r>
              <a:rPr lang="en" sz="19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Pronađi 5 stvari oko tebe koje možeš da vidiš i imenuj ih</a:t>
            </a:r>
            <a:endParaRPr sz="19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Belleza"/>
              <a:buChar char="●"/>
            </a:pPr>
            <a:r>
              <a:rPr lang="en" sz="19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Pronađi 4 stvari koje možeš da dodirneš i imenuj ih</a:t>
            </a:r>
            <a:endParaRPr sz="19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Belleza"/>
              <a:buChar char="●"/>
            </a:pPr>
            <a:r>
              <a:rPr lang="en" sz="19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Pronađi 3 stvari koje možeš da čuješ i imenuj ih</a:t>
            </a:r>
            <a:endParaRPr sz="19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Belleza"/>
              <a:buChar char="●"/>
            </a:pPr>
            <a:r>
              <a:rPr lang="en" sz="19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Pronađi 2 stvari čiji miris možeš da osetiš i imenuj ih</a:t>
            </a:r>
            <a:endParaRPr sz="19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Belleza"/>
              <a:buChar char="●"/>
            </a:pPr>
            <a:r>
              <a:rPr lang="en" sz="19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Pronađi 1 stvar koju možeš da okusiš i imenuj je</a:t>
            </a:r>
            <a:endParaRPr sz="19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Google Shape;417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5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51"/>
          <p:cNvSpPr txBox="1"/>
          <p:nvPr/>
        </p:nvSpPr>
        <p:spPr>
          <a:xfrm>
            <a:off x="2344000" y="1165800"/>
            <a:ext cx="5280600" cy="39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lang="en" sz="16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Prirodna tendencija organizma je da izbegava neprijatnost</a:t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elleza"/>
              <a:buChar char="●"/>
            </a:pPr>
            <a:r>
              <a:rPr lang="en" sz="16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Izbegavanje neprijatnosti je kratkoročna dobit</a:t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elleza"/>
              <a:buChar char="●"/>
            </a:pPr>
            <a:r>
              <a:rPr lang="en" sz="16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Podržava uverenje da ne možeš podneti neprijatnost</a:t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elleza"/>
              <a:buChar char="●"/>
            </a:pPr>
            <a:r>
              <a:rPr lang="en" sz="16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Ostajanje u situaciji uz pomoć vežbi disanja i uzemljenja ti pokazuje da možeš podneti neprijatnost i da se možeš pobrinuti za sebe</a:t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5" name="Google Shape;425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52"/>
          <p:cNvSpPr txBox="1"/>
          <p:nvPr/>
        </p:nvSpPr>
        <p:spPr>
          <a:xfrm>
            <a:off x="2327450" y="1165800"/>
            <a:ext cx="5280600" cy="39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Prisutnost je protivotrov anksioznosti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Vežbom učimo naše telo da ne reaguje burno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Naše telo onda daje stabilnost našem umu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Kada smo stabilni, mi možemo biti u sada i ovde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Prisutni, fokusirani, svesni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Drugačije </a:t>
            </a: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precipiramo i drugačije reagujemo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3" name="Google Shape;433;p53"/>
          <p:cNvGrpSpPr/>
          <p:nvPr/>
        </p:nvGrpSpPr>
        <p:grpSpPr>
          <a:xfrm>
            <a:off x="1228432" y="1819807"/>
            <a:ext cx="2431800" cy="1884375"/>
            <a:chOff x="0" y="1710283"/>
            <a:chExt cx="6484800" cy="5025000"/>
          </a:xfrm>
        </p:grpSpPr>
        <p:sp>
          <p:nvSpPr>
            <p:cNvPr id="434" name="Google Shape;434;p53"/>
            <p:cNvSpPr txBox="1"/>
            <p:nvPr/>
          </p:nvSpPr>
          <p:spPr>
            <a:xfrm>
              <a:off x="0" y="1710283"/>
              <a:ext cx="6484800" cy="502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rgbClr val="191919"/>
                  </a:solidFill>
                  <a:latin typeface="Belleza"/>
                  <a:ea typeface="Belleza"/>
                  <a:cs typeface="Belleza"/>
                  <a:sym typeface="Belleza"/>
                </a:rPr>
                <a:t>Nekoliko pitanja za tebe </a:t>
              </a:r>
              <a:endParaRPr sz="700"/>
            </a:p>
          </p:txBody>
        </p:sp>
        <p:sp>
          <p:nvSpPr>
            <p:cNvPr id="435" name="Google Shape;435;p53"/>
            <p:cNvSpPr txBox="1"/>
            <p:nvPr/>
          </p:nvSpPr>
          <p:spPr>
            <a:xfrm>
              <a:off x="0" y="6403614"/>
              <a:ext cx="59481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2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</p:grpSp>
      <p:pic>
        <p:nvPicPr>
          <p:cNvPr id="436" name="Google Shape;436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2586" y="626492"/>
            <a:ext cx="783825" cy="869201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53"/>
          <p:cNvSpPr txBox="1"/>
          <p:nvPr/>
        </p:nvSpPr>
        <p:spPr>
          <a:xfrm>
            <a:off x="5779898" y="1098200"/>
            <a:ext cx="2899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  <p:sp>
        <p:nvSpPr>
          <p:cNvPr id="438" name="Google Shape;438;p53"/>
          <p:cNvSpPr txBox="1"/>
          <p:nvPr/>
        </p:nvSpPr>
        <p:spPr>
          <a:xfrm>
            <a:off x="5779898" y="2239200"/>
            <a:ext cx="26349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191919"/>
                </a:solidFill>
                <a:latin typeface="Assistant"/>
                <a:ea typeface="Assistant"/>
                <a:cs typeface="Assistant"/>
                <a:sym typeface="Assistant"/>
              </a:rPr>
              <a:t> </a:t>
            </a:r>
            <a:endParaRPr sz="1700"/>
          </a:p>
        </p:txBody>
      </p:sp>
      <p:sp>
        <p:nvSpPr>
          <p:cNvPr id="439" name="Google Shape;439;p53"/>
          <p:cNvSpPr txBox="1"/>
          <p:nvPr/>
        </p:nvSpPr>
        <p:spPr>
          <a:xfrm>
            <a:off x="5779899" y="3086475"/>
            <a:ext cx="2634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  <p:pic>
        <p:nvPicPr>
          <p:cNvPr id="440" name="Google Shape;440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53"/>
          <p:cNvSpPr txBox="1"/>
          <p:nvPr/>
        </p:nvSpPr>
        <p:spPr>
          <a:xfrm>
            <a:off x="4020475" y="1359800"/>
            <a:ext cx="4812600" cy="46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 li se tvoje disanje razlikuje kada doživljavaš anksioznost i kada se osećaš smireno?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 li se dodatno uznemiriš zbog ubrzanog disanja?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Koji deo dana možeš izdvojiti da vežbaš disanje?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 kojim situacijama/Pre kojih situacija ti je potrebno da praktikuješ vežbe disanja ili uzemljenja?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Kako još možeš podsećati sebe da budeš sada i ovde?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" name="Google Shape;446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2736" y="1203504"/>
            <a:ext cx="1850463" cy="2494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13748" y="1307639"/>
            <a:ext cx="1952730" cy="2632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1997968" y="1971283"/>
            <a:ext cx="1277873" cy="19687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9" name="Google Shape;449;p54"/>
          <p:cNvGrpSpPr/>
          <p:nvPr/>
        </p:nvGrpSpPr>
        <p:grpSpPr>
          <a:xfrm>
            <a:off x="4587319" y="1510385"/>
            <a:ext cx="3483900" cy="3214688"/>
            <a:chOff x="0" y="-19050"/>
            <a:chExt cx="9290400" cy="8572500"/>
          </a:xfrm>
        </p:grpSpPr>
        <p:sp>
          <p:nvSpPr>
            <p:cNvPr id="450" name="Google Shape;450;p54"/>
            <p:cNvSpPr txBox="1"/>
            <p:nvPr/>
          </p:nvSpPr>
          <p:spPr>
            <a:xfrm>
              <a:off x="0" y="-19050"/>
              <a:ext cx="9290400" cy="857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rgbClr val="191919"/>
                  </a:solidFill>
                  <a:latin typeface="Belleza"/>
                  <a:ea typeface="Belleza"/>
                  <a:cs typeface="Belleza"/>
                  <a:sym typeface="Belleza"/>
                </a:rPr>
                <a:t>III Modul:</a:t>
              </a:r>
              <a:endParaRPr sz="36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endParaRPr>
            </a:p>
            <a:p>
              <a:pPr indent="0" lvl="0" marL="0" marR="0" rtl="0" algn="l">
                <a:lnSpc>
                  <a:spcPct val="1200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rgbClr val="191919"/>
                  </a:solidFill>
                  <a:latin typeface="Belleza"/>
                  <a:ea typeface="Belleza"/>
                  <a:cs typeface="Belleza"/>
                  <a:sym typeface="Belleza"/>
                </a:rPr>
                <a:t>Misli koje izazivaju i održavaju anksioznost</a:t>
              </a:r>
              <a:endParaRPr sz="36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endParaRPr>
            </a:p>
            <a:p>
              <a:pPr indent="0" lvl="0" marL="0" marR="0" rtl="0" algn="l">
                <a:lnSpc>
                  <a:spcPct val="1200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endParaRPr>
            </a:p>
          </p:txBody>
        </p:sp>
        <p:sp>
          <p:nvSpPr>
            <p:cNvPr id="451" name="Google Shape;451;p54"/>
            <p:cNvSpPr txBox="1"/>
            <p:nvPr/>
          </p:nvSpPr>
          <p:spPr>
            <a:xfrm>
              <a:off x="0" y="3519998"/>
              <a:ext cx="82569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  <p:sp>
          <p:nvSpPr>
            <p:cNvPr id="452" name="Google Shape;452;p54"/>
            <p:cNvSpPr txBox="1"/>
            <p:nvPr/>
          </p:nvSpPr>
          <p:spPr>
            <a:xfrm>
              <a:off x="0" y="4397675"/>
              <a:ext cx="82569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</p:grpSp>
      <p:pic>
        <p:nvPicPr>
          <p:cNvPr id="453" name="Google Shape;453;p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8"/>
          <p:cNvSpPr txBox="1"/>
          <p:nvPr/>
        </p:nvSpPr>
        <p:spPr>
          <a:xfrm>
            <a:off x="1094024" y="855660"/>
            <a:ext cx="6728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rPr>
              <a:t>Za koga je kurs</a:t>
            </a:r>
            <a:endParaRPr sz="700"/>
          </a:p>
        </p:txBody>
      </p:sp>
      <p:pic>
        <p:nvPicPr>
          <p:cNvPr id="186" name="Google Shape;186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274" y="107109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3165" y="570648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8"/>
          <p:cNvSpPr txBox="1"/>
          <p:nvPr/>
        </p:nvSpPr>
        <p:spPr>
          <a:xfrm>
            <a:off x="1470175" y="1166000"/>
            <a:ext cx="5660700" cy="56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elleza"/>
              <a:buChar char="●"/>
            </a:pPr>
            <a:r>
              <a:rPr lang="en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Ako doživljavaš anskioznost na radnom mestu ili u drugim situacijama</a:t>
            </a:r>
            <a:endParaRPr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elleza"/>
              <a:buChar char="●"/>
            </a:pPr>
            <a:r>
              <a:rPr lang="en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Ako osećaš da te anksioznost ograničava u tome da radiš svoj posao neometano, da postavljaš jasne ciljeve i granice, da napreduješ i dalje se razvijaš </a:t>
            </a:r>
            <a:endParaRPr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elleza"/>
              <a:buChar char="●"/>
            </a:pPr>
            <a:r>
              <a:rPr lang="en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Ako ti je potrebna podrška da razumeš odakle ide tvoja anksioznost, šta je to u poslovnom okruženju što je izaziva ili povećava</a:t>
            </a:r>
            <a:endParaRPr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elleza"/>
              <a:buChar char="●"/>
            </a:pPr>
            <a:r>
              <a:rPr lang="en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Ako želiš da razviješ opcije u ponašanju, i da naučiš kako da  funkcionišeš i umanjiš anksioznost.</a:t>
            </a:r>
            <a:endParaRPr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0" rtl="0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191919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" name="Google Shape;458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55"/>
          <p:cNvSpPr txBox="1"/>
          <p:nvPr/>
        </p:nvSpPr>
        <p:spPr>
          <a:xfrm>
            <a:off x="2492825" y="1661950"/>
            <a:ext cx="5280600" cy="39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Zašto se plašimo naših misli</a:t>
            </a:r>
            <a:endParaRPr sz="2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Belleza"/>
              <a:buChar char="●"/>
            </a:pPr>
            <a:r>
              <a:rPr lang="en" sz="22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Kako naš način razmišljanja umanjuje produktivnost</a:t>
            </a:r>
            <a:endParaRPr sz="2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Belleza"/>
              <a:buChar char="●"/>
            </a:pPr>
            <a:r>
              <a:rPr lang="en" sz="22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Kako možemo razmišljati</a:t>
            </a:r>
            <a:endParaRPr sz="2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" name="Google Shape;466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56"/>
          <p:cNvSpPr txBox="1"/>
          <p:nvPr/>
        </p:nvSpPr>
        <p:spPr>
          <a:xfrm>
            <a:off x="2327450" y="1075275"/>
            <a:ext cx="5280600" cy="39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Zašto se plašimo naših misli?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○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Najgori mogući scenario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○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Pretpostavljamo Šta drugi misle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○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Pretpostavljamo Da znaju kako se osećamo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●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Hiperfokus - preplavljenost - zakočenost - neproduktivnost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Anticipiramo negativnu procenu i razmišljamo o tome kako da promenimo njihovu sliku o nama</a:t>
            </a:r>
            <a:endParaRPr b="1"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Google Shape;474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57"/>
          <p:cNvSpPr txBox="1"/>
          <p:nvPr/>
        </p:nvSpPr>
        <p:spPr>
          <a:xfrm>
            <a:off x="2327450" y="1165800"/>
            <a:ext cx="5280600" cy="39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Kako onda možemo razmišljati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●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Umesto Kako da kontrolišem šta drugi misle o meni, možeš razmišljati i ovako: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○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Šta se upravo dešava u meni?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○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Šta mi je sada potrebno?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○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Testiranje realnosti: Drugi ljudi ne znaju šta se dešava sa mnom iznutra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○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Šta je zaista najgore što se može desiti?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○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Šta ako samo nastavim dalje?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Google Shape;482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58"/>
          <p:cNvSpPr txBox="1"/>
          <p:nvPr/>
        </p:nvSpPr>
        <p:spPr>
          <a:xfrm>
            <a:off x="2327450" y="1165800"/>
            <a:ext cx="5280600" cy="39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Promena direkcije u razmišljanju vodi do promene fokusa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Promena fokusa nas vraća u prisutnost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Prisutnost nam daje stabilnost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Stabilnost nam daje mogućnost izbora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" name="Google Shape;490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5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59"/>
          <p:cNvSpPr txBox="1"/>
          <p:nvPr/>
        </p:nvSpPr>
        <p:spPr>
          <a:xfrm>
            <a:off x="2327450" y="1165800"/>
            <a:ext cx="5280600" cy="39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Anksioznost je naš </a:t>
            </a:r>
            <a:r>
              <a:rPr b="1"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metod regulacije</a:t>
            </a:r>
            <a:endParaRPr b="1"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Anksioznost nas </a:t>
            </a:r>
            <a:r>
              <a:rPr b="1"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vuče </a:t>
            </a: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iz situacije jer je doživljavamo kao stresnu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Doživljavamo da mi nismo dovoljno moćni i onda bežimo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Prisutnost i svesnost nas podsećaju da jesmo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60"/>
          <p:cNvGrpSpPr/>
          <p:nvPr/>
        </p:nvGrpSpPr>
        <p:grpSpPr>
          <a:xfrm>
            <a:off x="1228432" y="1819807"/>
            <a:ext cx="2431800" cy="1884375"/>
            <a:chOff x="0" y="1710283"/>
            <a:chExt cx="6484800" cy="5025000"/>
          </a:xfrm>
        </p:grpSpPr>
        <p:sp>
          <p:nvSpPr>
            <p:cNvPr id="499" name="Google Shape;499;p60"/>
            <p:cNvSpPr txBox="1"/>
            <p:nvPr/>
          </p:nvSpPr>
          <p:spPr>
            <a:xfrm>
              <a:off x="0" y="1710283"/>
              <a:ext cx="6484800" cy="502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rgbClr val="191919"/>
                  </a:solidFill>
                  <a:latin typeface="Belleza"/>
                  <a:ea typeface="Belleza"/>
                  <a:cs typeface="Belleza"/>
                  <a:sym typeface="Belleza"/>
                </a:rPr>
                <a:t>Nekoliko pitanja za tebe </a:t>
              </a:r>
              <a:endParaRPr sz="700"/>
            </a:p>
          </p:txBody>
        </p:sp>
        <p:sp>
          <p:nvSpPr>
            <p:cNvPr id="500" name="Google Shape;500;p60"/>
            <p:cNvSpPr txBox="1"/>
            <p:nvPr/>
          </p:nvSpPr>
          <p:spPr>
            <a:xfrm>
              <a:off x="0" y="6403614"/>
              <a:ext cx="59481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2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</p:grpSp>
      <p:pic>
        <p:nvPicPr>
          <p:cNvPr id="501" name="Google Shape;501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2586" y="626492"/>
            <a:ext cx="783825" cy="869201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60"/>
          <p:cNvSpPr txBox="1"/>
          <p:nvPr/>
        </p:nvSpPr>
        <p:spPr>
          <a:xfrm>
            <a:off x="5779898" y="1098200"/>
            <a:ext cx="2899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  <p:sp>
        <p:nvSpPr>
          <p:cNvPr id="503" name="Google Shape;503;p60"/>
          <p:cNvSpPr txBox="1"/>
          <p:nvPr/>
        </p:nvSpPr>
        <p:spPr>
          <a:xfrm>
            <a:off x="5779898" y="2239200"/>
            <a:ext cx="26349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191919"/>
                </a:solidFill>
                <a:latin typeface="Assistant"/>
                <a:ea typeface="Assistant"/>
                <a:cs typeface="Assistant"/>
                <a:sym typeface="Assistant"/>
              </a:rPr>
              <a:t> </a:t>
            </a:r>
            <a:endParaRPr sz="1700"/>
          </a:p>
        </p:txBody>
      </p:sp>
      <p:sp>
        <p:nvSpPr>
          <p:cNvPr id="504" name="Google Shape;504;p60"/>
          <p:cNvSpPr txBox="1"/>
          <p:nvPr/>
        </p:nvSpPr>
        <p:spPr>
          <a:xfrm>
            <a:off x="5779899" y="3086475"/>
            <a:ext cx="2634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  <p:pic>
        <p:nvPicPr>
          <p:cNvPr id="505" name="Google Shape;505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60"/>
          <p:cNvSpPr txBox="1"/>
          <p:nvPr/>
        </p:nvSpPr>
        <p:spPr>
          <a:xfrm>
            <a:off x="4020475" y="1359800"/>
            <a:ext cx="4812600" cy="46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Koje misli izazivaju anksioznost u tebi?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Koje negativne ishode anticipiraš?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Koji je tvoj najgori mogući scenario?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Koliko je verovatno da će se desiti?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Koja još pitanja ti mogu pomoći da se vratiš u sada i ovde i testiraš realnost?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Seti se situacija u kojima si bio anksiozan, a ništa se strašno 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nije desilo. 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1" name="Google Shape;511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2736" y="1203504"/>
            <a:ext cx="1850463" cy="2494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13748" y="1307639"/>
            <a:ext cx="1952730" cy="2632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6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1997968" y="1971283"/>
            <a:ext cx="1277873" cy="19687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4" name="Google Shape;514;p61"/>
          <p:cNvGrpSpPr/>
          <p:nvPr/>
        </p:nvGrpSpPr>
        <p:grpSpPr>
          <a:xfrm>
            <a:off x="4587319" y="1510385"/>
            <a:ext cx="3483900" cy="2549588"/>
            <a:chOff x="0" y="-19050"/>
            <a:chExt cx="9290400" cy="6798900"/>
          </a:xfrm>
        </p:grpSpPr>
        <p:sp>
          <p:nvSpPr>
            <p:cNvPr id="515" name="Google Shape;515;p61"/>
            <p:cNvSpPr txBox="1"/>
            <p:nvPr/>
          </p:nvSpPr>
          <p:spPr>
            <a:xfrm>
              <a:off x="0" y="-19050"/>
              <a:ext cx="9290400" cy="679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rgbClr val="191919"/>
                  </a:solidFill>
                  <a:latin typeface="Belleza"/>
                  <a:ea typeface="Belleza"/>
                  <a:cs typeface="Belleza"/>
                  <a:sym typeface="Belleza"/>
                </a:rPr>
                <a:t>IV Modul:</a:t>
              </a:r>
              <a:endParaRPr sz="36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endParaRPr>
            </a:p>
            <a:p>
              <a:pPr indent="0" lvl="0" marL="0" marR="0" rtl="0" algn="l">
                <a:lnSpc>
                  <a:spcPct val="1200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rgbClr val="191919"/>
                  </a:solidFill>
                  <a:latin typeface="Belleza"/>
                  <a:ea typeface="Belleza"/>
                  <a:cs typeface="Belleza"/>
                  <a:sym typeface="Belleza"/>
                </a:rPr>
                <a:t>Kako regulasati anksioznost kroz ponašanje</a:t>
              </a:r>
              <a:endParaRPr sz="700"/>
            </a:p>
          </p:txBody>
        </p:sp>
        <p:sp>
          <p:nvSpPr>
            <p:cNvPr id="516" name="Google Shape;516;p61"/>
            <p:cNvSpPr txBox="1"/>
            <p:nvPr/>
          </p:nvSpPr>
          <p:spPr>
            <a:xfrm>
              <a:off x="0" y="3519998"/>
              <a:ext cx="82569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  <p:sp>
          <p:nvSpPr>
            <p:cNvPr id="517" name="Google Shape;517;p61"/>
            <p:cNvSpPr txBox="1"/>
            <p:nvPr/>
          </p:nvSpPr>
          <p:spPr>
            <a:xfrm>
              <a:off x="0" y="4397675"/>
              <a:ext cx="82569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</p:grpSp>
      <p:pic>
        <p:nvPicPr>
          <p:cNvPr id="518" name="Google Shape;518;p6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Google Shape;523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Google Shape;526;p62"/>
          <p:cNvSpPr txBox="1"/>
          <p:nvPr/>
        </p:nvSpPr>
        <p:spPr>
          <a:xfrm>
            <a:off x="2327450" y="1165800"/>
            <a:ext cx="5280600" cy="39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Zašto se fokusiramo na ponašanje</a:t>
            </a:r>
            <a:endParaRPr sz="2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Belleza"/>
              <a:buChar char="●"/>
            </a:pPr>
            <a:r>
              <a:rPr lang="en" sz="22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Kako nas aktivnost vraća u sada i ovde</a:t>
            </a:r>
            <a:endParaRPr sz="2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Belleza"/>
              <a:buChar char="●"/>
            </a:pPr>
            <a:r>
              <a:rPr lang="en" sz="22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Opcije u ponašanju</a:t>
            </a:r>
            <a:endParaRPr sz="2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1" name="Google Shape;531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6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p63"/>
          <p:cNvSpPr txBox="1"/>
          <p:nvPr/>
        </p:nvSpPr>
        <p:spPr>
          <a:xfrm>
            <a:off x="2327450" y="1165800"/>
            <a:ext cx="5280600" cy="39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b="1"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Ne menjamo</a:t>
            </a: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 misli i osećanja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Ne gušimo naše misli 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Ne gušimo naša osećanja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Menjamo ponašanje jer nad tim imamo kontrolu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Biramo da fokusiramo naše ponašanje na aktivnost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9" name="Google Shape;539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542" name="Google Shape;542;p64"/>
          <p:cNvSpPr txBox="1"/>
          <p:nvPr/>
        </p:nvSpPr>
        <p:spPr>
          <a:xfrm>
            <a:off x="2343975" y="371950"/>
            <a:ext cx="5280600" cy="444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Princip distribucije energije</a:t>
            </a:r>
            <a:endParaRPr b="1"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●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Ako ulažem energiju u aktivnost, ostaće je manje za anksioznost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●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Umesto Prvo da se smirim pa onda ću..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●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Radim nešto da bi se umirio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●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Aktivnost ti pomaže da: 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○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Aktiviraš svoj kapacitet za razmišljanje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○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Budeš fokusiran i svestan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○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Da kreiraš opcije u ponašanju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●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Anksiozno reagovanje vs. regulacija nervnog sistema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9"/>
          <p:cNvSpPr txBox="1"/>
          <p:nvPr/>
        </p:nvSpPr>
        <p:spPr>
          <a:xfrm>
            <a:off x="1094024" y="550860"/>
            <a:ext cx="6728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rPr>
              <a:t>Ideja kursa:</a:t>
            </a:r>
            <a:endParaRPr sz="700"/>
          </a:p>
        </p:txBody>
      </p:sp>
      <p:pic>
        <p:nvPicPr>
          <p:cNvPr id="195" name="Google Shape;195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274" y="107109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3165" y="570648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9"/>
          <p:cNvSpPr txBox="1"/>
          <p:nvPr/>
        </p:nvSpPr>
        <p:spPr>
          <a:xfrm>
            <a:off x="1456450" y="1042575"/>
            <a:ext cx="5660700" cy="479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eza"/>
              <a:buChar char="●"/>
            </a:pPr>
            <a:r>
              <a:rPr lang="en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Da ti pomogne da razumeš svoju anksioznost i zbog čega se javlja baš sada. U čemu te ograničava, a u čemu ti pomaže.</a:t>
            </a:r>
            <a:endParaRPr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eza"/>
              <a:buChar char="●"/>
            </a:pPr>
            <a:r>
              <a:rPr lang="en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Na koji način održavaš i povećavaš svoj stres i uznemirenost, koji su mehanizmi koji održavaju tvoju anksioznost.</a:t>
            </a:r>
            <a:endParaRPr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eza"/>
              <a:buChar char="●"/>
            </a:pPr>
            <a:r>
              <a:rPr lang="en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Na koje načine možeš razumeti, regulisati, i prevazići anksioznost u konkretnim situacijama. Tehnike disanja i relaksacije kao sjajni resursi.</a:t>
            </a:r>
            <a:endParaRPr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Kako ti anksioznost može pomoći da postigneš produktivnost i uspeh. Kako izgraditi stabilnost, samopouzdanje, i veru u sebe. Kako da se osećaš</a:t>
            </a:r>
            <a:r>
              <a:rPr b="1" lang="en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 kompetentno. </a:t>
            </a:r>
            <a:endParaRPr b="1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0" rtl="0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191919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7" name="Google Shape;547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65"/>
          <p:cNvSpPr txBox="1"/>
          <p:nvPr/>
        </p:nvSpPr>
        <p:spPr>
          <a:xfrm>
            <a:off x="2327450" y="631900"/>
            <a:ext cx="5280600" cy="45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Opcije u ponašanju - šta kada se zamrzneš</a:t>
            </a:r>
            <a:endParaRPr b="1"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●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U redu je da se zamrzneš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●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U redu je da se odmrzneš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●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Obrazac anksioznog reagovanja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●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Neki zadatak je pred tobom - osećaš da je to previše - preplavi te osećaj bespomoćnosti - preplavi te anksioznost - povučeš se ili pokušaš </a:t>
            </a:r>
            <a:r>
              <a:rPr b="1"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sve odjednom </a:t>
            </a: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pa ne uspeš - potvrda da ti to ne možeš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●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Prezentacija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●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Komunikacija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5" name="Google Shape;555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6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66"/>
          <p:cNvSpPr txBox="1"/>
          <p:nvPr/>
        </p:nvSpPr>
        <p:spPr>
          <a:xfrm>
            <a:off x="2327450" y="631900"/>
            <a:ext cx="5280600" cy="45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Opcije u ponašanju - šta kada se zamrznemž</a:t>
            </a:r>
            <a:endParaRPr b="1"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●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Ne moraš sve odjednom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●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Šta je prva stvar koju možeš da učiniš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●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Anksiozno reagovanje - Neefikasnost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●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Opcije u ponašanju - Efikasnost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●"/>
            </a:pPr>
            <a:r>
              <a:rPr b="1"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Dozvola da se pobrineš za sebe - u redu je da se odmrzneš</a:t>
            </a:r>
            <a:endParaRPr b="1"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" name="Google Shape;563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Google Shape;564;p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6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566" name="Google Shape;566;p67"/>
          <p:cNvSpPr txBox="1"/>
          <p:nvPr/>
        </p:nvSpPr>
        <p:spPr>
          <a:xfrm>
            <a:off x="2327450" y="631900"/>
            <a:ext cx="5280600" cy="45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Šta možeš učiniti: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○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Da neko ponovi pitanje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○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Da ti ponoviš pitanje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○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Da kažeš Nemam tu informaciju trenutno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○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Da kažeš Ne znam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○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Da pitaš za pauzu, odmor…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○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Da daš sebi vremena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○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Da se podsetiš da se ništa katastrofično neće desiti (iako se osećaš tako)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1" name="Google Shape;571;p68"/>
          <p:cNvGrpSpPr/>
          <p:nvPr/>
        </p:nvGrpSpPr>
        <p:grpSpPr>
          <a:xfrm>
            <a:off x="1228432" y="1819807"/>
            <a:ext cx="2431800" cy="1884375"/>
            <a:chOff x="0" y="1710283"/>
            <a:chExt cx="6484800" cy="5025000"/>
          </a:xfrm>
        </p:grpSpPr>
        <p:sp>
          <p:nvSpPr>
            <p:cNvPr id="572" name="Google Shape;572;p68"/>
            <p:cNvSpPr txBox="1"/>
            <p:nvPr/>
          </p:nvSpPr>
          <p:spPr>
            <a:xfrm>
              <a:off x="0" y="1710283"/>
              <a:ext cx="6484800" cy="502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rgbClr val="191919"/>
                  </a:solidFill>
                  <a:latin typeface="Belleza"/>
                  <a:ea typeface="Belleza"/>
                  <a:cs typeface="Belleza"/>
                  <a:sym typeface="Belleza"/>
                </a:rPr>
                <a:t>Nekoliko pitanja za tebe </a:t>
              </a:r>
              <a:endParaRPr sz="700"/>
            </a:p>
          </p:txBody>
        </p:sp>
        <p:sp>
          <p:nvSpPr>
            <p:cNvPr id="573" name="Google Shape;573;p68"/>
            <p:cNvSpPr txBox="1"/>
            <p:nvPr/>
          </p:nvSpPr>
          <p:spPr>
            <a:xfrm>
              <a:off x="0" y="6403614"/>
              <a:ext cx="59481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2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</p:grpSp>
      <p:pic>
        <p:nvPicPr>
          <p:cNvPr id="574" name="Google Shape;574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2586" y="626492"/>
            <a:ext cx="783825" cy="869201"/>
          </a:xfrm>
          <a:prstGeom prst="rect">
            <a:avLst/>
          </a:prstGeom>
          <a:noFill/>
          <a:ln>
            <a:noFill/>
          </a:ln>
        </p:spPr>
      </p:pic>
      <p:sp>
        <p:nvSpPr>
          <p:cNvPr id="575" name="Google Shape;575;p68"/>
          <p:cNvSpPr txBox="1"/>
          <p:nvPr/>
        </p:nvSpPr>
        <p:spPr>
          <a:xfrm>
            <a:off x="5779898" y="1098200"/>
            <a:ext cx="2899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  <p:sp>
        <p:nvSpPr>
          <p:cNvPr id="576" name="Google Shape;576;p68"/>
          <p:cNvSpPr txBox="1"/>
          <p:nvPr/>
        </p:nvSpPr>
        <p:spPr>
          <a:xfrm>
            <a:off x="5779898" y="2239200"/>
            <a:ext cx="26349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191919"/>
                </a:solidFill>
                <a:latin typeface="Assistant"/>
                <a:ea typeface="Assistant"/>
                <a:cs typeface="Assistant"/>
                <a:sym typeface="Assistant"/>
              </a:rPr>
              <a:t> </a:t>
            </a:r>
            <a:endParaRPr sz="1700"/>
          </a:p>
        </p:txBody>
      </p:sp>
      <p:sp>
        <p:nvSpPr>
          <p:cNvPr id="577" name="Google Shape;577;p68"/>
          <p:cNvSpPr txBox="1"/>
          <p:nvPr/>
        </p:nvSpPr>
        <p:spPr>
          <a:xfrm>
            <a:off x="5779899" y="3086475"/>
            <a:ext cx="2634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  <p:pic>
        <p:nvPicPr>
          <p:cNvPr id="578" name="Google Shape;578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p68"/>
          <p:cNvSpPr txBox="1"/>
          <p:nvPr/>
        </p:nvSpPr>
        <p:spPr>
          <a:xfrm>
            <a:off x="4020475" y="1359800"/>
            <a:ext cx="4812600" cy="46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Koje te poslovne situacije čine anksioznim?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 šta se prvo fokusiraš kada se osetiš anksiozno?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 li pokušavaš da kontrolišeš svoje misli i osećanja?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Šta se desi kao posledica toga?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 konkretnoj situaciji, kada se osetiš anksiozno, šta ti je potrebno?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 šta možeš fokusirati ponašanje?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Koju konkretnu aktivnost možeš učiniti?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4" name="Google Shape;584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2736" y="1203504"/>
            <a:ext cx="1850463" cy="2494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p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13748" y="1307639"/>
            <a:ext cx="1952730" cy="2632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6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1997968" y="1971283"/>
            <a:ext cx="1277873" cy="19687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7" name="Google Shape;587;p69"/>
          <p:cNvGrpSpPr/>
          <p:nvPr/>
        </p:nvGrpSpPr>
        <p:grpSpPr>
          <a:xfrm>
            <a:off x="4587319" y="1510385"/>
            <a:ext cx="3483900" cy="3214688"/>
            <a:chOff x="0" y="-19050"/>
            <a:chExt cx="9290400" cy="8572500"/>
          </a:xfrm>
        </p:grpSpPr>
        <p:sp>
          <p:nvSpPr>
            <p:cNvPr id="588" name="Google Shape;588;p69"/>
            <p:cNvSpPr txBox="1"/>
            <p:nvPr/>
          </p:nvSpPr>
          <p:spPr>
            <a:xfrm>
              <a:off x="0" y="-19050"/>
              <a:ext cx="9290400" cy="857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rgbClr val="191919"/>
                  </a:solidFill>
                  <a:latin typeface="Belleza"/>
                  <a:ea typeface="Belleza"/>
                  <a:cs typeface="Belleza"/>
                  <a:sym typeface="Belleza"/>
                </a:rPr>
                <a:t>V Modul: </a:t>
              </a:r>
              <a:endParaRPr sz="36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endParaRPr>
            </a:p>
            <a:p>
              <a:pPr indent="0" lvl="0" marL="0" marR="0" rtl="0" algn="l">
                <a:lnSpc>
                  <a:spcPct val="1200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rgbClr val="191919"/>
                  </a:solidFill>
                  <a:latin typeface="Belleza"/>
                  <a:ea typeface="Belleza"/>
                  <a:cs typeface="Belleza"/>
                  <a:sym typeface="Belleza"/>
                </a:rPr>
                <a:t>Lični plan za preveniranje anksioznih epizoda</a:t>
              </a:r>
              <a:endParaRPr sz="36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endParaRPr>
            </a:p>
            <a:p>
              <a:pPr indent="0" lvl="0" marL="0" marR="0" rtl="0" algn="l">
                <a:lnSpc>
                  <a:spcPct val="1200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endParaRPr>
            </a:p>
          </p:txBody>
        </p:sp>
        <p:sp>
          <p:nvSpPr>
            <p:cNvPr id="589" name="Google Shape;589;p69"/>
            <p:cNvSpPr txBox="1"/>
            <p:nvPr/>
          </p:nvSpPr>
          <p:spPr>
            <a:xfrm>
              <a:off x="0" y="3519998"/>
              <a:ext cx="82569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  <p:sp>
          <p:nvSpPr>
            <p:cNvPr id="590" name="Google Shape;590;p69"/>
            <p:cNvSpPr txBox="1"/>
            <p:nvPr/>
          </p:nvSpPr>
          <p:spPr>
            <a:xfrm>
              <a:off x="0" y="4397675"/>
              <a:ext cx="82569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</p:grpSp>
      <p:pic>
        <p:nvPicPr>
          <p:cNvPr id="591" name="Google Shape;591;p6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6" name="Google Shape;596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7" name="Google Shape;597;p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p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599" name="Google Shape;599;p70"/>
          <p:cNvSpPr txBox="1"/>
          <p:nvPr/>
        </p:nvSpPr>
        <p:spPr>
          <a:xfrm>
            <a:off x="2344000" y="1293450"/>
            <a:ext cx="5280600" cy="313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Šta da radiš kada nastupi anksioznost</a:t>
            </a:r>
            <a:endParaRPr sz="2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Belleza"/>
              <a:buChar char="●"/>
            </a:pPr>
            <a:r>
              <a:rPr lang="en" sz="22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Fokus na cilj a ne na anksioznost</a:t>
            </a:r>
            <a:endParaRPr sz="2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Belleza"/>
              <a:buChar char="●"/>
            </a:pPr>
            <a:r>
              <a:rPr lang="en" sz="22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Plan aktivnosti kao saveznik u prevenciji i prevazilaženju anksioznosti</a:t>
            </a:r>
            <a:endParaRPr sz="2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" name="Google Shape;604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7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p71"/>
          <p:cNvSpPr txBox="1"/>
          <p:nvPr/>
        </p:nvSpPr>
        <p:spPr>
          <a:xfrm>
            <a:off x="2327450" y="780750"/>
            <a:ext cx="5280600" cy="40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Kada znam šta me čini anksioznim, mogu povodom toga nešto i učiniti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●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Prvi impuls - izbegavanje okidača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●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Ja ne mogu sa tim da se ponesem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●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Umesto izbegavanja - prevladavanje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●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Obezbeđivanje sebi prostora, vremena, plana ti pomaže da podneseš neprijatnost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eza"/>
              <a:buChar char="●"/>
            </a:pPr>
            <a:r>
              <a:rPr lang="en" sz="18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Neprijatnost nije veća od tebe</a:t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2" name="Google Shape;612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7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615" name="Google Shape;615;p72"/>
          <p:cNvSpPr txBox="1"/>
          <p:nvPr/>
        </p:nvSpPr>
        <p:spPr>
          <a:xfrm>
            <a:off x="2327450" y="698050"/>
            <a:ext cx="5280600" cy="412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Konkretni predlozi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10 min za vežbu disanja ili uzemljenja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Neka druga aktivnost koja te umiruje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Seti se prethodnih uspeha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Razgovor i povratna informacija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Vreme = regulacija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Kada izgradiš novi sistem ponašanja, tvoje telo uči da mu postojeća situacija više nije pretnja</a:t>
            </a:r>
            <a:endParaRPr sz="2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0" name="Google Shape;620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Google Shape;621;p7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2" name="Google Shape;622;p7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623" name="Google Shape;623;p73"/>
          <p:cNvSpPr txBox="1"/>
          <p:nvPr/>
        </p:nvSpPr>
        <p:spPr>
          <a:xfrm>
            <a:off x="2327450" y="554075"/>
            <a:ext cx="5280600" cy="45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Fokus na konkretan cilj, aktivnost, a ne na sprečavanje anksioznosti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Ako se plašiš javnog nastupa, cilj nije da se ne plašiš, da drugi ne primete tvoj strah, da uradiš bez greške…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Cilj je Da prezentuješ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Ostvariv cilj - manja anksioznost 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Princip ulaganja energije i usmeravanja fokusa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8" name="Google Shape;628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" name="Google Shape;629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7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631" name="Google Shape;631;p74"/>
          <p:cNvSpPr txBox="1"/>
          <p:nvPr/>
        </p:nvSpPr>
        <p:spPr>
          <a:xfrm>
            <a:off x="2327450" y="118700"/>
            <a:ext cx="5280600" cy="45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Lični plan</a:t>
            </a:r>
            <a:endParaRPr b="1"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Kada se javlja anksioznost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Šta pre toga možeš da uradiš?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○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Isplaniraj svoj dan. Zapiši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○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Podeli aktivnosti na manje celine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○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5 min za vežbu disanja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○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5 min za vežbu uzemljenja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○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2 min da obratiš pažnju na sebe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○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Izaberi na šta ćeš se fokusirati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○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Fokus na aktivnost a ne sprečavanje anksioznosti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 txBox="1"/>
          <p:nvPr/>
        </p:nvSpPr>
        <p:spPr>
          <a:xfrm>
            <a:off x="1094024" y="703260"/>
            <a:ext cx="6728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rPr>
              <a:t>Šta kurs nije</a:t>
            </a:r>
            <a:endParaRPr sz="700"/>
          </a:p>
        </p:txBody>
      </p:sp>
      <p:pic>
        <p:nvPicPr>
          <p:cNvPr id="204" name="Google Shape;204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274" y="107109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3165" y="570648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30"/>
          <p:cNvSpPr txBox="1"/>
          <p:nvPr/>
        </p:nvSpPr>
        <p:spPr>
          <a:xfrm>
            <a:off x="1456475" y="1647525"/>
            <a:ext cx="5660700" cy="42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elleza"/>
              <a:buChar char="●"/>
            </a:pPr>
            <a:r>
              <a:rPr lang="en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Nije zamena za psihoterapiju ili savetovanje</a:t>
            </a:r>
            <a:endParaRPr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elleza"/>
              <a:buChar char="●"/>
            </a:pPr>
            <a:r>
              <a:rPr lang="en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Nije biznis vodič</a:t>
            </a:r>
            <a:endParaRPr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elleza"/>
              <a:buChar char="●"/>
            </a:pPr>
            <a:r>
              <a:rPr lang="en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Nije sertifikovani edukativni program</a:t>
            </a:r>
            <a:endParaRPr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elleza"/>
              <a:buChar char="●"/>
            </a:pPr>
            <a:r>
              <a:rPr lang="en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Nije samo teorija</a:t>
            </a:r>
            <a:endParaRPr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elleza"/>
              <a:buChar char="●"/>
            </a:pPr>
            <a:r>
              <a:rPr lang="en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Nije rešenje za sve</a:t>
            </a:r>
            <a:endParaRPr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elleza"/>
              <a:buChar char="●"/>
            </a:pPr>
            <a:r>
              <a:rPr lang="en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Nije direktan zajednički rad</a:t>
            </a:r>
            <a:endParaRPr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0" rtl="0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191919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6" name="Google Shape;636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7" name="Google Shape;637;p7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p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639" name="Google Shape;639;p75"/>
          <p:cNvSpPr txBox="1"/>
          <p:nvPr/>
        </p:nvSpPr>
        <p:spPr>
          <a:xfrm>
            <a:off x="2327450" y="554075"/>
            <a:ext cx="5280600" cy="45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Planiranje je aktivnost koja te stalno podseća da imaš moć da regulišeš sebe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Da imaš sposobnost da se pobrineš o sebi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b="1"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Smanjenje anksioznosti je rezultat tvog rada, a ne cilj</a:t>
            </a:r>
            <a:endParaRPr b="1"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4" name="Google Shape;644;p76"/>
          <p:cNvGrpSpPr/>
          <p:nvPr/>
        </p:nvGrpSpPr>
        <p:grpSpPr>
          <a:xfrm>
            <a:off x="1228432" y="1819807"/>
            <a:ext cx="2431800" cy="1884375"/>
            <a:chOff x="0" y="1710283"/>
            <a:chExt cx="6484800" cy="5025000"/>
          </a:xfrm>
        </p:grpSpPr>
        <p:sp>
          <p:nvSpPr>
            <p:cNvPr id="645" name="Google Shape;645;p76"/>
            <p:cNvSpPr txBox="1"/>
            <p:nvPr/>
          </p:nvSpPr>
          <p:spPr>
            <a:xfrm>
              <a:off x="0" y="1710283"/>
              <a:ext cx="6484800" cy="502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rgbClr val="191919"/>
                  </a:solidFill>
                  <a:latin typeface="Belleza"/>
                  <a:ea typeface="Belleza"/>
                  <a:cs typeface="Belleza"/>
                  <a:sym typeface="Belleza"/>
                </a:rPr>
                <a:t>Nekoliko pitanja za tebe </a:t>
              </a:r>
              <a:endParaRPr sz="700"/>
            </a:p>
          </p:txBody>
        </p:sp>
        <p:sp>
          <p:nvSpPr>
            <p:cNvPr id="646" name="Google Shape;646;p76"/>
            <p:cNvSpPr txBox="1"/>
            <p:nvPr/>
          </p:nvSpPr>
          <p:spPr>
            <a:xfrm>
              <a:off x="0" y="6403614"/>
              <a:ext cx="59481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2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</p:grpSp>
      <p:pic>
        <p:nvPicPr>
          <p:cNvPr id="647" name="Google Shape;647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2586" y="626492"/>
            <a:ext cx="783825" cy="869201"/>
          </a:xfrm>
          <a:prstGeom prst="rect">
            <a:avLst/>
          </a:prstGeom>
          <a:noFill/>
          <a:ln>
            <a:noFill/>
          </a:ln>
        </p:spPr>
      </p:pic>
      <p:sp>
        <p:nvSpPr>
          <p:cNvPr id="648" name="Google Shape;648;p76"/>
          <p:cNvSpPr txBox="1"/>
          <p:nvPr/>
        </p:nvSpPr>
        <p:spPr>
          <a:xfrm>
            <a:off x="5779898" y="1098200"/>
            <a:ext cx="2899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  <p:sp>
        <p:nvSpPr>
          <p:cNvPr id="649" name="Google Shape;649;p76"/>
          <p:cNvSpPr txBox="1"/>
          <p:nvPr/>
        </p:nvSpPr>
        <p:spPr>
          <a:xfrm>
            <a:off x="5779898" y="2239200"/>
            <a:ext cx="26349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191919"/>
                </a:solidFill>
                <a:latin typeface="Assistant"/>
                <a:ea typeface="Assistant"/>
                <a:cs typeface="Assistant"/>
                <a:sym typeface="Assistant"/>
              </a:rPr>
              <a:t> </a:t>
            </a:r>
            <a:endParaRPr sz="1700"/>
          </a:p>
        </p:txBody>
      </p:sp>
      <p:sp>
        <p:nvSpPr>
          <p:cNvPr id="650" name="Google Shape;650;p76"/>
          <p:cNvSpPr txBox="1"/>
          <p:nvPr/>
        </p:nvSpPr>
        <p:spPr>
          <a:xfrm>
            <a:off x="5779899" y="3086475"/>
            <a:ext cx="2634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  <p:pic>
        <p:nvPicPr>
          <p:cNvPr id="651" name="Google Shape;651;p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652" name="Google Shape;652;p76"/>
          <p:cNvSpPr txBox="1"/>
          <p:nvPr/>
        </p:nvSpPr>
        <p:spPr>
          <a:xfrm>
            <a:off x="4020475" y="1098200"/>
            <a:ext cx="4812600" cy="46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Kada prepoznaš šta te čini anksioznim, šta ti postaje jasnije?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situacije bude snažnu anksioznost u tebi?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 li i kako ih možeš privremeno zaobići?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 koje se konkretne aktivnosti i ponašanja možeš fokusirati?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Koji su tvoji unutrašnji resursi za podnošenje neprijatnosti i prevazilaženje anksioznosti?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spoljni?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Probaj da napraviš svoj lični dnevni plan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7" name="Google Shape;657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2736" y="1203504"/>
            <a:ext cx="1850463" cy="2494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8" name="Google Shape;658;p7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13748" y="1307639"/>
            <a:ext cx="1952730" cy="2632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9" name="Google Shape;659;p7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1997968" y="1971283"/>
            <a:ext cx="1277873" cy="19687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60" name="Google Shape;660;p77"/>
          <p:cNvGrpSpPr/>
          <p:nvPr/>
        </p:nvGrpSpPr>
        <p:grpSpPr>
          <a:xfrm>
            <a:off x="4393531" y="829635"/>
            <a:ext cx="3483900" cy="4625438"/>
            <a:chOff x="-516767" y="-1834383"/>
            <a:chExt cx="9290400" cy="12334500"/>
          </a:xfrm>
        </p:grpSpPr>
        <p:sp>
          <p:nvSpPr>
            <p:cNvPr id="661" name="Google Shape;661;p77"/>
            <p:cNvSpPr txBox="1"/>
            <p:nvPr/>
          </p:nvSpPr>
          <p:spPr>
            <a:xfrm>
              <a:off x="-516767" y="-1834383"/>
              <a:ext cx="9290400" cy="1233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457200" rtl="0" algn="l">
                <a:lnSpc>
                  <a:spcPct val="150000"/>
                </a:lnSpc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lang="en" sz="3300">
                  <a:solidFill>
                    <a:schemeClr val="dk1"/>
                  </a:solidFill>
                  <a:latin typeface="Belleza"/>
                  <a:ea typeface="Belleza"/>
                  <a:cs typeface="Belleza"/>
                  <a:sym typeface="Belleza"/>
                </a:rPr>
                <a:t>VI Modul:</a:t>
              </a:r>
              <a:endParaRPr sz="33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endParaRPr>
            </a:p>
            <a:p>
              <a:pPr indent="0" lvl="0" marL="457200" rtl="0" algn="l">
                <a:lnSpc>
                  <a:spcPct val="150000"/>
                </a:lnSpc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lang="en" sz="3300">
                  <a:solidFill>
                    <a:schemeClr val="dk1"/>
                  </a:solidFill>
                  <a:latin typeface="Belleza"/>
                  <a:ea typeface="Belleza"/>
                  <a:cs typeface="Belleza"/>
                  <a:sym typeface="Belleza"/>
                </a:rPr>
                <a:t>Kako ostati uzemljen u izazovnim situacijama</a:t>
              </a:r>
              <a:endParaRPr sz="33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endParaRPr>
            </a:p>
            <a:p>
              <a:pPr indent="0" lvl="0" marL="0" marR="0" rtl="0" algn="l">
                <a:lnSpc>
                  <a:spcPct val="120033"/>
                </a:lnSpc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t/>
              </a:r>
              <a:endParaRPr sz="33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endParaRPr>
            </a:p>
          </p:txBody>
        </p:sp>
        <p:sp>
          <p:nvSpPr>
            <p:cNvPr id="662" name="Google Shape;662;p77"/>
            <p:cNvSpPr txBox="1"/>
            <p:nvPr/>
          </p:nvSpPr>
          <p:spPr>
            <a:xfrm>
              <a:off x="0" y="3519998"/>
              <a:ext cx="82569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  <p:sp>
          <p:nvSpPr>
            <p:cNvPr id="663" name="Google Shape;663;p77"/>
            <p:cNvSpPr txBox="1"/>
            <p:nvPr/>
          </p:nvSpPr>
          <p:spPr>
            <a:xfrm>
              <a:off x="0" y="4397675"/>
              <a:ext cx="82569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</p:grpSp>
      <p:pic>
        <p:nvPicPr>
          <p:cNvPr id="664" name="Google Shape;664;p7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9" name="Google Shape;669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0" name="Google Shape;670;p7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7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672" name="Google Shape;672;p78"/>
          <p:cNvSpPr txBox="1"/>
          <p:nvPr/>
        </p:nvSpPr>
        <p:spPr>
          <a:xfrm>
            <a:off x="2327450" y="1657300"/>
            <a:ext cx="5280600" cy="31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Belleza"/>
              <a:buChar char="●"/>
            </a:pPr>
            <a:r>
              <a:rPr lang="en" sz="22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Anksioznost kao glasnik potrebe</a:t>
            </a:r>
            <a:endParaRPr sz="2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Belleza"/>
              <a:buChar char="●"/>
            </a:pPr>
            <a:r>
              <a:rPr lang="en" sz="22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Funkcionalnost u anksioznosti</a:t>
            </a:r>
            <a:endParaRPr sz="2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Belleza"/>
              <a:buChar char="●"/>
            </a:pPr>
            <a:r>
              <a:rPr lang="en" sz="22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Ja moram - Ja biram</a:t>
            </a:r>
            <a:endParaRPr sz="2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7" name="Google Shape;677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8" name="Google Shape;678;p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7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680" name="Google Shape;680;p79"/>
          <p:cNvSpPr txBox="1"/>
          <p:nvPr/>
        </p:nvSpPr>
        <p:spPr>
          <a:xfrm>
            <a:off x="2327450" y="698050"/>
            <a:ext cx="5280600" cy="412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Anksioznost i dalje postoji, to je u redu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Anksioznost više nije strašni neprijatelj, već </a:t>
            </a:r>
            <a:r>
              <a:rPr b="1"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glasnik potrebe</a:t>
            </a:r>
            <a:endParaRPr b="1"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Šalje poruku: Nisam bezbedan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Izbegavanje je prvi impuls koji potvrđuje tvoje uverenje da nisi bezbedan i da ne možeš sebi pružiti bezbednost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Izbegavanje = bezbednost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5" name="Google Shape;685;p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6" name="Google Shape;686;p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7" name="Google Shape;687;p8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688" name="Google Shape;688;p80"/>
          <p:cNvSpPr txBox="1"/>
          <p:nvPr/>
        </p:nvSpPr>
        <p:spPr>
          <a:xfrm>
            <a:off x="2327450" y="315900"/>
            <a:ext cx="5280600" cy="45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Umesto izbegavanja: šta mi je sada potrebno i kako to mogu obezbediti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Fokus na obezbeđivanje sigurnosti a ne izbegavanje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Izbegavanja više nije </a:t>
            </a:r>
            <a:r>
              <a:rPr b="1"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jedini </a:t>
            </a: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način da ostaneš bezbedan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Prepoznati, kreirati, </a:t>
            </a:r>
            <a:r>
              <a:rPr b="1"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iskoristiti </a:t>
            </a: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resurse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Podrži sebe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Dozvola da se pobrineš za sebe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3" name="Google Shape;693;p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8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696" name="Google Shape;696;p81"/>
          <p:cNvSpPr txBox="1"/>
          <p:nvPr/>
        </p:nvSpPr>
        <p:spPr>
          <a:xfrm>
            <a:off x="2377050" y="802150"/>
            <a:ext cx="5280600" cy="45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Funkcionalnost            Perfekcionizam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Ne ulažeš energiju da </a:t>
            </a:r>
            <a:r>
              <a:rPr b="1"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oteraš </a:t>
            </a: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Anksioznost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Ulažeš energiju u aktivnost, ponašanje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Kada si konstruktivan i produktivan, anksioznost se povlači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Vežba + vreme = osećaj moći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Osećaj moći = regulacija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b="1"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Regulacija vodi produktivnosti i obrnuto</a:t>
            </a:r>
            <a:endParaRPr b="1"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  <p:sp>
        <p:nvSpPr>
          <p:cNvPr id="697" name="Google Shape;697;p81"/>
          <p:cNvSpPr/>
          <p:nvPr/>
        </p:nvSpPr>
        <p:spPr>
          <a:xfrm>
            <a:off x="4549700" y="995757"/>
            <a:ext cx="579000" cy="165300"/>
          </a:xfrm>
          <a:prstGeom prst="mathNotEqual">
            <a:avLst>
              <a:gd fmla="val 23520" name="adj1"/>
              <a:gd fmla="val 6600000" name="adj2"/>
              <a:gd fmla="val 11760" name="adj3"/>
            </a:avLst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dk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Google Shape;702;p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p8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705" name="Google Shape;705;p82"/>
          <p:cNvSpPr txBox="1"/>
          <p:nvPr/>
        </p:nvSpPr>
        <p:spPr>
          <a:xfrm>
            <a:off x="2327450" y="1491900"/>
            <a:ext cx="5280600" cy="40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Drugačije ponašanje uprkos anksioznosti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Anksioznost te ne kontroliše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Prisutnost, Svesnost, Razumevanje, Doživljavanje, Razmišljanje vode do osećaja Moći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Moć se ogleda u izboru a ne reaktivnosti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0" name="Google Shape;710;p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1" name="Google Shape;711;p8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p8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713" name="Google Shape;713;p83"/>
          <p:cNvSpPr txBox="1"/>
          <p:nvPr/>
        </p:nvSpPr>
        <p:spPr>
          <a:xfrm>
            <a:off x="2327450" y="995650"/>
            <a:ext cx="5280600" cy="45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Ja moram - Ja biram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4 stvari koje misliš da moraš da uradiš kada si anksiozan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Biram umesto moram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Da li postoji razlika u tvom doživljaju sebe?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Koja još </a:t>
            </a: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moranja možeš da preispitaš?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8" name="Google Shape;718;p84"/>
          <p:cNvGrpSpPr/>
          <p:nvPr/>
        </p:nvGrpSpPr>
        <p:grpSpPr>
          <a:xfrm>
            <a:off x="1228432" y="1819807"/>
            <a:ext cx="2431800" cy="1884375"/>
            <a:chOff x="0" y="1710283"/>
            <a:chExt cx="6484800" cy="5025000"/>
          </a:xfrm>
        </p:grpSpPr>
        <p:sp>
          <p:nvSpPr>
            <p:cNvPr id="719" name="Google Shape;719;p84"/>
            <p:cNvSpPr txBox="1"/>
            <p:nvPr/>
          </p:nvSpPr>
          <p:spPr>
            <a:xfrm>
              <a:off x="0" y="1710283"/>
              <a:ext cx="6484800" cy="502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rgbClr val="191919"/>
                  </a:solidFill>
                  <a:latin typeface="Belleza"/>
                  <a:ea typeface="Belleza"/>
                  <a:cs typeface="Belleza"/>
                  <a:sym typeface="Belleza"/>
                </a:rPr>
                <a:t>Nekoliko pitanja za tebe </a:t>
              </a:r>
              <a:endParaRPr sz="700"/>
            </a:p>
          </p:txBody>
        </p:sp>
        <p:sp>
          <p:nvSpPr>
            <p:cNvPr id="720" name="Google Shape;720;p84"/>
            <p:cNvSpPr txBox="1"/>
            <p:nvPr/>
          </p:nvSpPr>
          <p:spPr>
            <a:xfrm>
              <a:off x="0" y="6403614"/>
              <a:ext cx="59481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2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</p:grpSp>
      <p:pic>
        <p:nvPicPr>
          <p:cNvPr id="721" name="Google Shape;721;p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2586" y="626492"/>
            <a:ext cx="783825" cy="869201"/>
          </a:xfrm>
          <a:prstGeom prst="rect">
            <a:avLst/>
          </a:prstGeom>
          <a:noFill/>
          <a:ln>
            <a:noFill/>
          </a:ln>
        </p:spPr>
      </p:pic>
      <p:sp>
        <p:nvSpPr>
          <p:cNvPr id="722" name="Google Shape;722;p84"/>
          <p:cNvSpPr txBox="1"/>
          <p:nvPr/>
        </p:nvSpPr>
        <p:spPr>
          <a:xfrm>
            <a:off x="5779898" y="1098200"/>
            <a:ext cx="2899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  <p:sp>
        <p:nvSpPr>
          <p:cNvPr id="723" name="Google Shape;723;p84"/>
          <p:cNvSpPr txBox="1"/>
          <p:nvPr/>
        </p:nvSpPr>
        <p:spPr>
          <a:xfrm>
            <a:off x="5779898" y="2239200"/>
            <a:ext cx="26349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191919"/>
                </a:solidFill>
                <a:latin typeface="Assistant"/>
                <a:ea typeface="Assistant"/>
                <a:cs typeface="Assistant"/>
                <a:sym typeface="Assistant"/>
              </a:rPr>
              <a:t> </a:t>
            </a:r>
            <a:endParaRPr sz="1700"/>
          </a:p>
        </p:txBody>
      </p:sp>
      <p:sp>
        <p:nvSpPr>
          <p:cNvPr id="724" name="Google Shape;724;p84"/>
          <p:cNvSpPr txBox="1"/>
          <p:nvPr/>
        </p:nvSpPr>
        <p:spPr>
          <a:xfrm>
            <a:off x="5779899" y="3086475"/>
            <a:ext cx="2634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  <p:pic>
        <p:nvPicPr>
          <p:cNvPr id="725" name="Google Shape;725;p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726" name="Google Shape;726;p84"/>
          <p:cNvSpPr txBox="1"/>
          <p:nvPr/>
        </p:nvSpPr>
        <p:spPr>
          <a:xfrm>
            <a:off x="4020475" y="1098200"/>
            <a:ext cx="4812600" cy="46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Kada se javi tvoja anksioznost, koju poruku nosi?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Šta je tvoj prvi impuls na tu poruku?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Ako bi postupio prema prvom impulsu, šta bi se desilo sa tobom i sa tvojom anksioznošću?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Kako se još možeš osećati bezbedno osim izbegavanja situacije?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Kada bi imao koliko god vremena ti je potrebno, šta bi izabrao da uradiš?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3920269">
            <a:off x="6533102" y="-2098249"/>
            <a:ext cx="3113038" cy="4196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721665" y="2980186"/>
            <a:ext cx="3390953" cy="3264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88407" y="3851643"/>
            <a:ext cx="1495692" cy="736968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31"/>
          <p:cNvSpPr txBox="1"/>
          <p:nvPr/>
        </p:nvSpPr>
        <p:spPr>
          <a:xfrm>
            <a:off x="1148511" y="791546"/>
            <a:ext cx="3160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rPr>
              <a:t>Moduli</a:t>
            </a:r>
            <a:endParaRPr sz="700"/>
          </a:p>
        </p:txBody>
      </p:sp>
      <p:pic>
        <p:nvPicPr>
          <p:cNvPr id="216" name="Google Shape;216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7" name="Google Shape;217;p31"/>
          <p:cNvGrpSpPr/>
          <p:nvPr/>
        </p:nvGrpSpPr>
        <p:grpSpPr>
          <a:xfrm>
            <a:off x="4831800" y="1109145"/>
            <a:ext cx="3163662" cy="2552616"/>
            <a:chOff x="-179521" y="-2857820"/>
            <a:chExt cx="8436433" cy="6806977"/>
          </a:xfrm>
        </p:grpSpPr>
        <p:sp>
          <p:nvSpPr>
            <p:cNvPr id="218" name="Google Shape;218;p31"/>
            <p:cNvSpPr txBox="1"/>
            <p:nvPr/>
          </p:nvSpPr>
          <p:spPr>
            <a:xfrm>
              <a:off x="0" y="19050"/>
              <a:ext cx="82569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  <p:sp>
          <p:nvSpPr>
            <p:cNvPr id="219" name="Google Shape;219;p31"/>
            <p:cNvSpPr txBox="1"/>
            <p:nvPr/>
          </p:nvSpPr>
          <p:spPr>
            <a:xfrm>
              <a:off x="0" y="3661757"/>
              <a:ext cx="82569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  <p:sp>
          <p:nvSpPr>
            <p:cNvPr id="220" name="Google Shape;220;p31"/>
            <p:cNvSpPr txBox="1"/>
            <p:nvPr/>
          </p:nvSpPr>
          <p:spPr>
            <a:xfrm>
              <a:off x="12" y="-2569696"/>
              <a:ext cx="82569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  <p:sp>
          <p:nvSpPr>
            <p:cNvPr id="221" name="Google Shape;221;p31"/>
            <p:cNvSpPr txBox="1"/>
            <p:nvPr/>
          </p:nvSpPr>
          <p:spPr>
            <a:xfrm>
              <a:off x="-179521" y="-2857820"/>
              <a:ext cx="82569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</p:grpSp>
      <p:sp>
        <p:nvSpPr>
          <p:cNvPr id="222" name="Google Shape;222;p31"/>
          <p:cNvSpPr txBox="1"/>
          <p:nvPr/>
        </p:nvSpPr>
        <p:spPr>
          <a:xfrm>
            <a:off x="3362300" y="1345650"/>
            <a:ext cx="5022300" cy="35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Belleza"/>
              <a:buAutoNum type="arabicPeriod"/>
            </a:pPr>
            <a:r>
              <a:rPr lang="en" sz="15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Koji su okidači tvoje anksioznosti</a:t>
            </a:r>
            <a:endParaRPr sz="15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Belleza"/>
              <a:buAutoNum type="arabicPeriod"/>
            </a:pPr>
            <a:r>
              <a:rPr lang="en" sz="15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Tehnike disanja i relaksacije</a:t>
            </a:r>
            <a:endParaRPr sz="15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Belleza"/>
              <a:buAutoNum type="arabicPeriod"/>
            </a:pPr>
            <a:r>
              <a:rPr lang="en" sz="15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Kakve misli izazivaju ili održavaju anksioznost</a:t>
            </a:r>
            <a:endParaRPr sz="15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Belleza"/>
              <a:buAutoNum type="arabicPeriod"/>
            </a:pPr>
            <a:r>
              <a:rPr lang="en" sz="15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Kako regulisati anksioznosti kroz ponašanje</a:t>
            </a:r>
            <a:endParaRPr sz="15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Belleza"/>
              <a:buAutoNum type="arabicPeriod"/>
            </a:pPr>
            <a:r>
              <a:rPr lang="en" sz="15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Lični plan za preveniranje anksioznih epizoda</a:t>
            </a:r>
            <a:endParaRPr sz="15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Belleza"/>
              <a:buAutoNum type="arabicPeriod"/>
            </a:pPr>
            <a:r>
              <a:rPr lang="en" sz="15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Kako ostati uzemljen u izazovnim situacijama</a:t>
            </a:r>
            <a:endParaRPr sz="15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Belleza"/>
              <a:buAutoNum type="arabicPeriod"/>
            </a:pPr>
            <a:r>
              <a:rPr lang="en" sz="15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Spremnost i stabilnost umesto anksioznosti</a:t>
            </a:r>
            <a:endParaRPr sz="15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" name="Google Shape;731;p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2736" y="1203504"/>
            <a:ext cx="1850463" cy="2494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32" name="Google Shape;732;p8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13748" y="1307639"/>
            <a:ext cx="1952730" cy="2632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33" name="Google Shape;733;p8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1997968" y="1971283"/>
            <a:ext cx="1277873" cy="19687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34" name="Google Shape;734;p85"/>
          <p:cNvGrpSpPr/>
          <p:nvPr/>
        </p:nvGrpSpPr>
        <p:grpSpPr>
          <a:xfrm>
            <a:off x="4218926" y="1077787"/>
            <a:ext cx="3852338" cy="3755700"/>
            <a:chOff x="-982381" y="-1172643"/>
            <a:chExt cx="10272900" cy="10015200"/>
          </a:xfrm>
        </p:grpSpPr>
        <p:sp>
          <p:nvSpPr>
            <p:cNvPr id="735" name="Google Shape;735;p85"/>
            <p:cNvSpPr txBox="1"/>
            <p:nvPr/>
          </p:nvSpPr>
          <p:spPr>
            <a:xfrm>
              <a:off x="-982381" y="-1172643"/>
              <a:ext cx="10272900" cy="1001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457200" rtl="0" algn="l">
                <a:lnSpc>
                  <a:spcPct val="150000"/>
                </a:lnSpc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lang="en" sz="3200">
                  <a:solidFill>
                    <a:schemeClr val="dk1"/>
                  </a:solidFill>
                  <a:latin typeface="Belleza"/>
                  <a:ea typeface="Belleza"/>
                  <a:cs typeface="Belleza"/>
                  <a:sym typeface="Belleza"/>
                </a:rPr>
                <a:t>VII Modul:</a:t>
              </a:r>
              <a:endParaRPr sz="32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endParaRPr>
            </a:p>
            <a:p>
              <a:pPr indent="0" lvl="0" marL="457200" rtl="0" algn="l">
                <a:lnSpc>
                  <a:spcPct val="150000"/>
                </a:lnSpc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lang="en" sz="3200">
                  <a:solidFill>
                    <a:schemeClr val="dk1"/>
                  </a:solidFill>
                  <a:latin typeface="Belleza"/>
                  <a:ea typeface="Belleza"/>
                  <a:cs typeface="Belleza"/>
                  <a:sym typeface="Belleza"/>
                </a:rPr>
                <a:t>Spremnost i stabilnost umesto anksioznosti</a:t>
              </a:r>
              <a:endParaRPr sz="32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endParaRPr>
            </a:p>
            <a:p>
              <a:pPr indent="0" lvl="0" marL="0" marR="0" rtl="0" algn="l">
                <a:lnSpc>
                  <a:spcPct val="120033"/>
                </a:lnSpc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endParaRPr>
            </a:p>
          </p:txBody>
        </p:sp>
        <p:sp>
          <p:nvSpPr>
            <p:cNvPr id="736" name="Google Shape;736;p85"/>
            <p:cNvSpPr txBox="1"/>
            <p:nvPr/>
          </p:nvSpPr>
          <p:spPr>
            <a:xfrm>
              <a:off x="0" y="3519998"/>
              <a:ext cx="82569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  <p:sp>
          <p:nvSpPr>
            <p:cNvPr id="737" name="Google Shape;737;p85"/>
            <p:cNvSpPr txBox="1"/>
            <p:nvPr/>
          </p:nvSpPr>
          <p:spPr>
            <a:xfrm>
              <a:off x="0" y="4397675"/>
              <a:ext cx="82569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</p:grpSp>
      <p:pic>
        <p:nvPicPr>
          <p:cNvPr id="738" name="Google Shape;738;p8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3" name="Google Shape;743;p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4" name="Google Shape;744;p8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5" name="Google Shape;745;p8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746" name="Google Shape;746;p86"/>
          <p:cNvSpPr txBox="1"/>
          <p:nvPr/>
        </p:nvSpPr>
        <p:spPr>
          <a:xfrm>
            <a:off x="2360525" y="1591025"/>
            <a:ext cx="5629200" cy="45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Belleza"/>
              <a:buChar char="●"/>
            </a:pPr>
            <a:r>
              <a:rPr lang="en" sz="22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Ponašanje kao</a:t>
            </a:r>
            <a:r>
              <a:rPr b="1" lang="en" sz="22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 </a:t>
            </a:r>
            <a:r>
              <a:rPr lang="en" sz="22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svesni izbor</a:t>
            </a:r>
            <a:endParaRPr sz="2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Belleza"/>
              <a:buChar char="●"/>
            </a:pPr>
            <a:r>
              <a:rPr lang="en" sz="22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Protiv anksioznosti se ne boriš, regulišeš je</a:t>
            </a:r>
            <a:endParaRPr sz="2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Belleza"/>
              <a:buChar char="●"/>
            </a:pPr>
            <a:r>
              <a:rPr lang="en" sz="22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Drugačiji doživljaj sebe i situacije</a:t>
            </a:r>
            <a:endParaRPr sz="22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1" name="Google Shape;751;p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2" name="Google Shape;752;p8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3" name="Google Shape;753;p8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754" name="Google Shape;754;p87"/>
          <p:cNvSpPr txBox="1"/>
          <p:nvPr/>
        </p:nvSpPr>
        <p:spPr>
          <a:xfrm>
            <a:off x="2327450" y="1326425"/>
            <a:ext cx="5280600" cy="45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Ponašanje više nije reakcija već </a:t>
            </a:r>
            <a:r>
              <a:rPr b="1"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svesni izbor</a:t>
            </a:r>
            <a:endParaRPr b="1"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Opcije u ponašanju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Koja opcija je najprikladnija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U redu je da se pobrineš za sebe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9" name="Google Shape;759;p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0" name="Google Shape;760;p8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1" name="Google Shape;761;p8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762" name="Google Shape;762;p88"/>
          <p:cNvSpPr txBox="1"/>
          <p:nvPr/>
        </p:nvSpPr>
        <p:spPr>
          <a:xfrm>
            <a:off x="2327450" y="681500"/>
            <a:ext cx="5280600" cy="48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Borba vs. regulacija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Ne boriš se za anksioznošću, ne kontrolišeš je, već je/se </a:t>
            </a:r>
            <a:r>
              <a:rPr b="1"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regulišeš</a:t>
            </a:r>
            <a:endParaRPr b="1"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Borba - aktiviraju se borbeni mehanizmi organizma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Posledica - isrpljenost, bespomoćnost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Regulacija - svesnost i jasnoća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Hoću da se smirim vs. Hoću da budem funkcionalan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7" name="Google Shape;767;p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8" name="Google Shape;768;p8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9" name="Google Shape;769;p8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770" name="Google Shape;770;p89"/>
          <p:cNvSpPr txBox="1"/>
          <p:nvPr/>
        </p:nvSpPr>
        <p:spPr>
          <a:xfrm>
            <a:off x="2327450" y="554075"/>
            <a:ext cx="5280600" cy="49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Kada znaš da nisi u opasnosti, možeš da delaš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Znaš vs. osećaš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Kada možeš </a:t>
            </a: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d</a:t>
            </a: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a delaš, osećaš se dobro u vezi sebe, kompetentno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Što se više tako osećaš i tako radiš, stvaraš novu naviku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Tvoje telo i tvoj um drugačije percipiraju i doživljavaju okruženje 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Drugačije doživljavaš sebe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5" name="Google Shape;775;p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6" name="Google Shape;776;p9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7" name="Google Shape;777;p9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778" name="Google Shape;778;p90"/>
          <p:cNvSpPr txBox="1"/>
          <p:nvPr/>
        </p:nvSpPr>
        <p:spPr>
          <a:xfrm>
            <a:off x="2327450" y="995650"/>
            <a:ext cx="5280600" cy="45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Kada stvoriš novu naviku, tvoj nervni sistem će težiti da je ponavlja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Kompetentno postupanje postaje navika koja zamenjuje </a:t>
            </a: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anksiozno reagovanje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To ti daje osećaj slobode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Kada si slobodan, možeš biti produktivan i kreativan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Osećaj slobode otključava tvoje potencijale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3" name="Google Shape;783;p91"/>
          <p:cNvPicPr preferRelativeResize="0"/>
          <p:nvPr/>
        </p:nvPicPr>
        <p:blipFill rotWithShape="1">
          <a:blip r:embed="rId3">
            <a:alphaModFix/>
          </a:blip>
          <a:srcRect b="1144" l="3136" r="0" t="1145"/>
          <a:stretch/>
        </p:blipFill>
        <p:spPr>
          <a:xfrm>
            <a:off x="0" y="0"/>
            <a:ext cx="339081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4" name="Google Shape;784;p9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82941" y="338014"/>
            <a:ext cx="815738" cy="1613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5" name="Google Shape;785;p9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09897" y="3479323"/>
            <a:ext cx="1468206" cy="14136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6" name="Google Shape;786;p91"/>
          <p:cNvGrpSpPr/>
          <p:nvPr/>
        </p:nvGrpSpPr>
        <p:grpSpPr>
          <a:xfrm>
            <a:off x="4572000" y="1439574"/>
            <a:ext cx="3578850" cy="1905668"/>
            <a:chOff x="0" y="-19050"/>
            <a:chExt cx="9543600" cy="5081781"/>
          </a:xfrm>
        </p:grpSpPr>
        <p:sp>
          <p:nvSpPr>
            <p:cNvPr id="787" name="Google Shape;787;p91"/>
            <p:cNvSpPr txBox="1"/>
            <p:nvPr/>
          </p:nvSpPr>
          <p:spPr>
            <a:xfrm>
              <a:off x="0" y="-19050"/>
              <a:ext cx="95436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lnSpc>
                  <a:spcPct val="120033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" sz="3600">
                  <a:solidFill>
                    <a:srgbClr val="191919"/>
                  </a:solidFill>
                  <a:latin typeface="Belleza"/>
                  <a:ea typeface="Belleza"/>
                  <a:cs typeface="Belleza"/>
                  <a:sym typeface="Belleza"/>
                </a:rPr>
                <a:t>Šta nosiš sa kursa?</a:t>
              </a:r>
              <a:endParaRPr i="1" sz="36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endParaRPr>
            </a:p>
          </p:txBody>
        </p:sp>
        <p:sp>
          <p:nvSpPr>
            <p:cNvPr id="788" name="Google Shape;788;p91"/>
            <p:cNvSpPr txBox="1"/>
            <p:nvPr/>
          </p:nvSpPr>
          <p:spPr>
            <a:xfrm>
              <a:off x="0" y="3533463"/>
              <a:ext cx="87540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2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  <p:sp>
          <p:nvSpPr>
            <p:cNvPr id="789" name="Google Shape;789;p91"/>
            <p:cNvSpPr txBox="1"/>
            <p:nvPr/>
          </p:nvSpPr>
          <p:spPr>
            <a:xfrm>
              <a:off x="0" y="4775331"/>
              <a:ext cx="87540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</p:grpSp>
      <p:pic>
        <p:nvPicPr>
          <p:cNvPr id="790" name="Google Shape;790;p9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60829" y="4431129"/>
            <a:ext cx="2317274" cy="198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91" name="Google Shape;791;p9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6" name="Google Shape;796;p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7" name="Google Shape;797;p9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8" name="Google Shape;798;p9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92"/>
          <p:cNvSpPr txBox="1"/>
          <p:nvPr/>
        </p:nvSpPr>
        <p:spPr>
          <a:xfrm>
            <a:off x="2327450" y="995650"/>
            <a:ext cx="5280600" cy="45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Šta je anksioznost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Zašto se tvoja anksioznost pojavljuje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Šta ti poručuje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Kako da uzemljiš i umiriš sebe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Koje tvoje misli i ponašanja održavaju anksioznost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Koje misli i ponašanja ti pomažu u njenoj regulaciji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4" name="Google Shape;804;p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349" y="90534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5" name="Google Shape;805;p9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10" y="554073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6" name="Google Shape;806;p9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0375" y="4630400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807" name="Google Shape;807;p93"/>
          <p:cNvSpPr txBox="1"/>
          <p:nvPr/>
        </p:nvSpPr>
        <p:spPr>
          <a:xfrm>
            <a:off x="2327450" y="995650"/>
            <a:ext cx="5280600" cy="45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Kako je usmerenost na konkretno ponašanje ili aktivnost dobra za tebe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Umesto bespomoćnosti, kompetentnost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Kako ti prisutnost i planiranje aktivnosti mogu biti od pomoći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Regulacija a ne borba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lleza"/>
              <a:buChar char="●"/>
            </a:pPr>
            <a:r>
              <a:rPr lang="en" sz="20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Redefinisanje ciljeva</a:t>
            </a:r>
            <a:endParaRPr sz="20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2" name="Google Shape;812;p94"/>
          <p:cNvPicPr preferRelativeResize="0"/>
          <p:nvPr/>
        </p:nvPicPr>
        <p:blipFill rotWithShape="1">
          <a:blip r:embed="rId3">
            <a:alphaModFix/>
          </a:blip>
          <a:srcRect b="1143" l="3138" r="0" t="1143"/>
          <a:stretch/>
        </p:blipFill>
        <p:spPr>
          <a:xfrm>
            <a:off x="0" y="0"/>
            <a:ext cx="3390809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3" name="Google Shape;813;p9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82941" y="338014"/>
            <a:ext cx="815738" cy="1613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4" name="Google Shape;814;p9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09897" y="3479323"/>
            <a:ext cx="1468206" cy="14136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15" name="Google Shape;815;p94"/>
          <p:cNvGrpSpPr/>
          <p:nvPr/>
        </p:nvGrpSpPr>
        <p:grpSpPr>
          <a:xfrm>
            <a:off x="4275900" y="1681863"/>
            <a:ext cx="4424963" cy="1675013"/>
            <a:chOff x="-789600" y="627052"/>
            <a:chExt cx="11799900" cy="4466700"/>
          </a:xfrm>
        </p:grpSpPr>
        <p:sp>
          <p:nvSpPr>
            <p:cNvPr id="816" name="Google Shape;816;p94"/>
            <p:cNvSpPr txBox="1"/>
            <p:nvPr/>
          </p:nvSpPr>
          <p:spPr>
            <a:xfrm>
              <a:off x="-789600" y="627052"/>
              <a:ext cx="11799900" cy="446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431800" lvl="0" marL="457200" rtl="0" algn="l">
                <a:lnSpc>
                  <a:spcPct val="120033"/>
                </a:lnSpc>
                <a:spcBef>
                  <a:spcPts val="0"/>
                </a:spcBef>
                <a:spcAft>
                  <a:spcPts val="0"/>
                </a:spcAft>
                <a:buClr>
                  <a:srgbClr val="191919"/>
                </a:buClr>
                <a:buSzPts val="3200"/>
                <a:buFont typeface="Belleza"/>
                <a:buChar char="●"/>
              </a:pPr>
              <a:r>
                <a:rPr lang="en" sz="3200">
                  <a:solidFill>
                    <a:srgbClr val="191919"/>
                  </a:solidFill>
                  <a:latin typeface="Belleza"/>
                  <a:ea typeface="Belleza"/>
                  <a:cs typeface="Belleza"/>
                  <a:sym typeface="Belleza"/>
                </a:rPr>
                <a:t>Šta je tebi bilo značajno? </a:t>
              </a:r>
              <a:endParaRPr sz="32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endParaRPr>
            </a:p>
            <a:p>
              <a:pPr indent="-431800" lvl="0" marL="457200" rtl="0" algn="l">
                <a:lnSpc>
                  <a:spcPct val="120033"/>
                </a:lnSpc>
                <a:spcBef>
                  <a:spcPts val="0"/>
                </a:spcBef>
                <a:spcAft>
                  <a:spcPts val="0"/>
                </a:spcAft>
                <a:buClr>
                  <a:srgbClr val="191919"/>
                </a:buClr>
                <a:buSzPts val="3200"/>
                <a:buFont typeface="Belleza"/>
                <a:buChar char="●"/>
              </a:pPr>
              <a:r>
                <a:rPr lang="en" sz="3200">
                  <a:solidFill>
                    <a:srgbClr val="191919"/>
                  </a:solidFill>
                  <a:latin typeface="Belleza"/>
                  <a:ea typeface="Belleza"/>
                  <a:cs typeface="Belleza"/>
                  <a:sym typeface="Belleza"/>
                </a:rPr>
                <a:t>Šta ti je nedostajalo?</a:t>
              </a:r>
              <a:endParaRPr sz="32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endParaRPr>
            </a:p>
          </p:txBody>
        </p:sp>
        <p:sp>
          <p:nvSpPr>
            <p:cNvPr id="817" name="Google Shape;817;p94"/>
            <p:cNvSpPr txBox="1"/>
            <p:nvPr/>
          </p:nvSpPr>
          <p:spPr>
            <a:xfrm>
              <a:off x="0" y="3533463"/>
              <a:ext cx="87540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2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  <p:sp>
          <p:nvSpPr>
            <p:cNvPr id="818" name="Google Shape;818;p94"/>
            <p:cNvSpPr txBox="1"/>
            <p:nvPr/>
          </p:nvSpPr>
          <p:spPr>
            <a:xfrm>
              <a:off x="0" y="4775331"/>
              <a:ext cx="87540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</p:grpSp>
      <p:pic>
        <p:nvPicPr>
          <p:cNvPr id="819" name="Google Shape;819;p9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60829" y="4431129"/>
            <a:ext cx="2317274" cy="198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20" name="Google Shape;820;p9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2736" y="1203505"/>
            <a:ext cx="1850463" cy="2494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13748" y="1307639"/>
            <a:ext cx="1952730" cy="2632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1997968" y="1971282"/>
            <a:ext cx="1277874" cy="19687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0" name="Google Shape;230;p32"/>
          <p:cNvGrpSpPr/>
          <p:nvPr/>
        </p:nvGrpSpPr>
        <p:grpSpPr>
          <a:xfrm>
            <a:off x="4587319" y="1510385"/>
            <a:ext cx="3483900" cy="1884375"/>
            <a:chOff x="0" y="-19050"/>
            <a:chExt cx="9290400" cy="5025000"/>
          </a:xfrm>
        </p:grpSpPr>
        <p:sp>
          <p:nvSpPr>
            <p:cNvPr id="231" name="Google Shape;231;p32"/>
            <p:cNvSpPr txBox="1"/>
            <p:nvPr/>
          </p:nvSpPr>
          <p:spPr>
            <a:xfrm>
              <a:off x="0" y="-19050"/>
              <a:ext cx="9290400" cy="502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rgbClr val="191919"/>
                  </a:solidFill>
                  <a:latin typeface="Belleza"/>
                  <a:ea typeface="Belleza"/>
                  <a:cs typeface="Belleza"/>
                  <a:sym typeface="Belleza"/>
                </a:rPr>
                <a:t>I Modul:</a:t>
              </a:r>
              <a:endParaRPr sz="36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endParaRPr>
            </a:p>
            <a:p>
              <a:pPr indent="0" lvl="0" marL="0" marR="0" rtl="0" algn="l">
                <a:lnSpc>
                  <a:spcPct val="1200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rgbClr val="191919"/>
                  </a:solidFill>
                  <a:latin typeface="Belleza"/>
                  <a:ea typeface="Belleza"/>
                  <a:cs typeface="Belleza"/>
                  <a:sym typeface="Belleza"/>
                </a:rPr>
                <a:t>Okidači anksioznosti</a:t>
              </a:r>
              <a:endParaRPr sz="700"/>
            </a:p>
          </p:txBody>
        </p:sp>
        <p:sp>
          <p:nvSpPr>
            <p:cNvPr id="232" name="Google Shape;232;p32"/>
            <p:cNvSpPr txBox="1"/>
            <p:nvPr/>
          </p:nvSpPr>
          <p:spPr>
            <a:xfrm>
              <a:off x="0" y="3519998"/>
              <a:ext cx="82569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  <p:sp>
          <p:nvSpPr>
            <p:cNvPr id="233" name="Google Shape;233;p32"/>
            <p:cNvSpPr txBox="1"/>
            <p:nvPr/>
          </p:nvSpPr>
          <p:spPr>
            <a:xfrm>
              <a:off x="0" y="4397675"/>
              <a:ext cx="82569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</p:grpSp>
      <p:pic>
        <p:nvPicPr>
          <p:cNvPr id="234" name="Google Shape;234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5" name="Google Shape;825;p95"/>
          <p:cNvGrpSpPr/>
          <p:nvPr/>
        </p:nvGrpSpPr>
        <p:grpSpPr>
          <a:xfrm>
            <a:off x="1327127" y="2071352"/>
            <a:ext cx="5661590" cy="1722318"/>
            <a:chOff x="0" y="-502264"/>
            <a:chExt cx="12867250" cy="2774352"/>
          </a:xfrm>
        </p:grpSpPr>
        <p:sp>
          <p:nvSpPr>
            <p:cNvPr id="826" name="Google Shape;826;p95"/>
            <p:cNvSpPr txBox="1"/>
            <p:nvPr/>
          </p:nvSpPr>
          <p:spPr>
            <a:xfrm>
              <a:off x="1882150" y="-502264"/>
              <a:ext cx="10985100" cy="89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rgbClr val="191919"/>
                  </a:solidFill>
                  <a:latin typeface="Belleza"/>
                  <a:ea typeface="Belleza"/>
                  <a:cs typeface="Belleza"/>
                  <a:sym typeface="Belleza"/>
                </a:rPr>
                <a:t>Hvala na vremenu i pažnji</a:t>
              </a:r>
              <a:endParaRPr sz="700"/>
            </a:p>
          </p:txBody>
        </p:sp>
        <p:sp>
          <p:nvSpPr>
            <p:cNvPr id="827" name="Google Shape;827;p95"/>
            <p:cNvSpPr txBox="1"/>
            <p:nvPr/>
          </p:nvSpPr>
          <p:spPr>
            <a:xfrm>
              <a:off x="0" y="2098388"/>
              <a:ext cx="7622700" cy="17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2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</p:grpSp>
      <p:pic>
        <p:nvPicPr>
          <p:cNvPr id="828" name="Google Shape;828;p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1391761">
            <a:off x="-1921982" y="3242929"/>
            <a:ext cx="3031208" cy="4086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29" name="Google Shape;829;p9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12816" y="-715121"/>
            <a:ext cx="3662369" cy="352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0" name="Google Shape;830;p9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7832" y="4187569"/>
            <a:ext cx="1140856" cy="1098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1" name="Google Shape;831;p9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58045" y="849980"/>
            <a:ext cx="1883827" cy="160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2" name="Google Shape;832;p9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3"/>
          <p:cNvSpPr txBox="1"/>
          <p:nvPr/>
        </p:nvSpPr>
        <p:spPr>
          <a:xfrm>
            <a:off x="1094024" y="703260"/>
            <a:ext cx="6728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rPr>
              <a:t>Anksioznost, okidači, zloćudni krug</a:t>
            </a:r>
            <a:endParaRPr sz="700"/>
          </a:p>
        </p:txBody>
      </p:sp>
      <p:pic>
        <p:nvPicPr>
          <p:cNvPr id="240" name="Google Shape;240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274" y="107109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3165" y="570648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33"/>
          <p:cNvSpPr txBox="1"/>
          <p:nvPr/>
        </p:nvSpPr>
        <p:spPr>
          <a:xfrm>
            <a:off x="1456475" y="1647525"/>
            <a:ext cx="5660700" cy="43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Belleza"/>
              <a:buChar char="●"/>
            </a:pPr>
            <a:r>
              <a:rPr lang="en" sz="17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Šta je anksioznost, zašto i kako je osećamo</a:t>
            </a:r>
            <a:endParaRPr sz="17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elleza"/>
              <a:buChar char="●"/>
            </a:pPr>
            <a:r>
              <a:rPr lang="en" sz="17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Kako izgleda i zašto se javlja u poslovnom okruženju</a:t>
            </a:r>
            <a:endParaRPr sz="17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elleza"/>
              <a:buChar char="●"/>
            </a:pPr>
            <a:r>
              <a:rPr lang="en" sz="17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Šta je zloćudni krug</a:t>
            </a:r>
            <a:endParaRPr sz="17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0" rtl="0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191919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2EF"/>
        </a:solid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4"/>
          <p:cNvSpPr txBox="1"/>
          <p:nvPr/>
        </p:nvSpPr>
        <p:spPr>
          <a:xfrm>
            <a:off x="1094024" y="703260"/>
            <a:ext cx="6728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191919"/>
                </a:solidFill>
                <a:latin typeface="Belleza"/>
                <a:ea typeface="Belleza"/>
                <a:cs typeface="Belleza"/>
                <a:sym typeface="Belleza"/>
              </a:rPr>
              <a:t>Šta je anksioznost i zašto je osećamo</a:t>
            </a:r>
            <a:endParaRPr sz="700"/>
          </a:p>
        </p:txBody>
      </p:sp>
      <p:pic>
        <p:nvPicPr>
          <p:cNvPr id="249" name="Google Shape;249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274" y="107109"/>
            <a:ext cx="1369501" cy="131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3165" y="570648"/>
            <a:ext cx="908665" cy="139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99300" y="4646975"/>
            <a:ext cx="1265725" cy="422575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4"/>
          <p:cNvSpPr txBox="1"/>
          <p:nvPr/>
        </p:nvSpPr>
        <p:spPr>
          <a:xfrm>
            <a:off x="1456475" y="1647525"/>
            <a:ext cx="5660700" cy="50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elleza"/>
              <a:buChar char="●"/>
            </a:pPr>
            <a:r>
              <a:rPr lang="en" sz="17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Slobodno lebdeći strah</a:t>
            </a:r>
            <a:endParaRPr sz="17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elleza"/>
              <a:buChar char="●"/>
            </a:pPr>
            <a:r>
              <a:rPr lang="en" sz="17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Kada procenjujemo da je opasnost, pretnja, veća od naših mogućnosti za prevazilaženje</a:t>
            </a:r>
            <a:endParaRPr sz="17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elleza"/>
              <a:buChar char="●"/>
            </a:pPr>
            <a:r>
              <a:rPr lang="en" sz="17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Ja to Ne mogu</a:t>
            </a:r>
            <a:endParaRPr sz="17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elleza"/>
              <a:buChar char="●"/>
            </a:pPr>
            <a:r>
              <a:rPr lang="en" sz="17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Overthinking - odlaženje u budućnost i pokušaj da je kontrolišemo</a:t>
            </a:r>
            <a:endParaRPr sz="17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elleza"/>
              <a:buChar char="●"/>
            </a:pPr>
            <a:r>
              <a:rPr lang="en" sz="1700">
                <a:solidFill>
                  <a:schemeClr val="dk1"/>
                </a:solidFill>
                <a:latin typeface="Belleza"/>
                <a:ea typeface="Belleza"/>
                <a:cs typeface="Belleza"/>
                <a:sym typeface="Belleza"/>
              </a:rPr>
              <a:t>Odsustvo prisutnosti, uzemljenosti, kontakta</a:t>
            </a:r>
            <a:endParaRPr sz="17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0" rtl="0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191919"/>
              </a:solidFill>
              <a:latin typeface="Belleza"/>
              <a:ea typeface="Belleza"/>
              <a:cs typeface="Belleza"/>
              <a:sym typeface="Bellez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